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7" r:id="rId5"/>
    <p:sldId id="274" r:id="rId6"/>
    <p:sldId id="259" r:id="rId7"/>
    <p:sldId id="275" r:id="rId8"/>
    <p:sldId id="260" r:id="rId9"/>
    <p:sldId id="261" r:id="rId10"/>
    <p:sldId id="272" r:id="rId11"/>
    <p:sldId id="273" r:id="rId12"/>
    <p:sldId id="263" r:id="rId13"/>
    <p:sldId id="262" r:id="rId14"/>
    <p:sldId id="264" r:id="rId15"/>
    <p:sldId id="268" r:id="rId16"/>
    <p:sldId id="269" r:id="rId17"/>
    <p:sldId id="270" r:id="rId18"/>
    <p:sldId id="271" r:id="rId19"/>
    <p:sldId id="265" r:id="rId20"/>
    <p:sldId id="26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CBE933-7B3A-48AA-AF95-8973D5E27A8A}" v="24" dt="2022-09-27T21:21:57.2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9/28/2022</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84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9/28/2022</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435759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9/28/2022</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98584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9/28/2022</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002192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9/28/2022</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861764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9/28/2022</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894327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9/28/2022</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004524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9/28/2022</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68136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9/28/2022</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671383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9/28/2022</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597993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9/28/2022</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3401727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9/28/2022</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257917344"/>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cs.google.com/document/d/1Bn80t5s_z9w9voJVEqgOcH9VrIVa0X-bdQ75LQec3vw/edi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ksharma67/EasyWay/wik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8">
            <a:extLst>
              <a:ext uri="{FF2B5EF4-FFF2-40B4-BE49-F238E27FC236}">
                <a16:creationId xmlns:a16="http://schemas.microsoft.com/office/drawing/2014/main" id="{6D1F4DC3-EDAB-401A-BD21-33D25AB5F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Video 31" descr="A city street at night&#10;&#10;Description automatically generated with low confidence">
            <a:extLst>
              <a:ext uri="{FF2B5EF4-FFF2-40B4-BE49-F238E27FC236}">
                <a16:creationId xmlns:a16="http://schemas.microsoft.com/office/drawing/2014/main" id="{A447E7D0-D1C6-95AD-F180-19523A50889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8291" y="0"/>
            <a:ext cx="12192002" cy="6857989"/>
          </a:xfrm>
          <a:prstGeom prst="rect">
            <a:avLst/>
          </a:prstGeom>
        </p:spPr>
      </p:pic>
      <p:sp>
        <p:nvSpPr>
          <p:cNvPr id="33" name="Freeform: Shape 10">
            <a:extLst>
              <a:ext uri="{FF2B5EF4-FFF2-40B4-BE49-F238E27FC236}">
                <a16:creationId xmlns:a16="http://schemas.microsoft.com/office/drawing/2014/main" id="{E9C7EB16-0EC8-4488-ACB2-C24CF90E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885325" cy="6858000"/>
          </a:xfrm>
          <a:custGeom>
            <a:avLst/>
            <a:gdLst>
              <a:gd name="connsiteX0" fmla="*/ 0 w 6885325"/>
              <a:gd name="connsiteY0" fmla="*/ 0 h 6858000"/>
              <a:gd name="connsiteX1" fmla="*/ 6885325 w 6885325"/>
              <a:gd name="connsiteY1" fmla="*/ 0 h 6858000"/>
              <a:gd name="connsiteX2" fmla="*/ 6885323 w 6885325"/>
              <a:gd name="connsiteY2" fmla="*/ 2 h 6858000"/>
              <a:gd name="connsiteX3" fmla="*/ 6885322 w 6885325"/>
              <a:gd name="connsiteY3" fmla="*/ 4 h 6858000"/>
              <a:gd name="connsiteX4" fmla="*/ 874733 w 6885325"/>
              <a:gd name="connsiteY4" fmla="*/ 6858000 h 6858000"/>
              <a:gd name="connsiteX5" fmla="*/ 0 w 688532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85325" h="6858000">
                <a:moveTo>
                  <a:pt x="0" y="0"/>
                </a:moveTo>
                <a:lnTo>
                  <a:pt x="6885325" y="0"/>
                </a:lnTo>
                <a:lnTo>
                  <a:pt x="6885323" y="2"/>
                </a:lnTo>
                <a:cubicBezTo>
                  <a:pt x="6885323" y="3"/>
                  <a:pt x="6885322" y="3"/>
                  <a:pt x="6885322" y="4"/>
                </a:cubicBezTo>
                <a:lnTo>
                  <a:pt x="874733" y="6858000"/>
                </a:lnTo>
                <a:lnTo>
                  <a:pt x="0" y="6858000"/>
                </a:lnTo>
                <a:close/>
              </a:path>
            </a:pathLst>
          </a:cu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3C4CE1C-C768-4656-8941-CE322DBE7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3854" y="1544347"/>
            <a:ext cx="4676439" cy="5313651"/>
          </a:xfrm>
          <a:custGeom>
            <a:avLst/>
            <a:gdLst>
              <a:gd name="connsiteX0" fmla="*/ 6846874 w 6846874"/>
              <a:gd name="connsiteY0" fmla="*/ 3021586 h 3021586"/>
              <a:gd name="connsiteX1" fmla="*/ 0 w 6846874"/>
              <a:gd name="connsiteY1" fmla="*/ 3021585 h 3021586"/>
              <a:gd name="connsiteX2" fmla="*/ 3399286 w 6846874"/>
              <a:gd name="connsiteY2" fmla="*/ 0 h 3021586"/>
              <a:gd name="connsiteX0" fmla="*/ 6846874 w 6846874"/>
              <a:gd name="connsiteY0" fmla="*/ 3016405 h 3016405"/>
              <a:gd name="connsiteX1" fmla="*/ 0 w 6846874"/>
              <a:gd name="connsiteY1" fmla="*/ 3016404 h 3016405"/>
              <a:gd name="connsiteX2" fmla="*/ 3425190 w 6846874"/>
              <a:gd name="connsiteY2" fmla="*/ 0 h 3016405"/>
              <a:gd name="connsiteX3" fmla="*/ 6846874 w 6846874"/>
              <a:gd name="connsiteY3" fmla="*/ 3016405 h 3016405"/>
              <a:gd name="connsiteX0" fmla="*/ 6846874 w 6846874"/>
              <a:gd name="connsiteY0" fmla="*/ 3055286 h 3055286"/>
              <a:gd name="connsiteX1" fmla="*/ 0 w 6846874"/>
              <a:gd name="connsiteY1" fmla="*/ 3055285 h 3055286"/>
              <a:gd name="connsiteX2" fmla="*/ 3425190 w 6846874"/>
              <a:gd name="connsiteY2" fmla="*/ 0 h 3055286"/>
              <a:gd name="connsiteX3" fmla="*/ 6846874 w 6846874"/>
              <a:gd name="connsiteY3" fmla="*/ 3055286 h 3055286"/>
              <a:gd name="connsiteX0" fmla="*/ 6846874 w 6846874"/>
              <a:gd name="connsiteY0" fmla="*/ 5422604 h 5422604"/>
              <a:gd name="connsiteX1" fmla="*/ 0 w 6846874"/>
              <a:gd name="connsiteY1" fmla="*/ 5422603 h 5422604"/>
              <a:gd name="connsiteX2" fmla="*/ 6839561 w 6846874"/>
              <a:gd name="connsiteY2" fmla="*/ 0 h 5422604"/>
              <a:gd name="connsiteX3" fmla="*/ 6846874 w 6846874"/>
              <a:gd name="connsiteY3" fmla="*/ 5422604 h 5422604"/>
            </a:gdLst>
            <a:ahLst/>
            <a:cxnLst>
              <a:cxn ang="0">
                <a:pos x="connsiteX0" y="connsiteY0"/>
              </a:cxn>
              <a:cxn ang="0">
                <a:pos x="connsiteX1" y="connsiteY1"/>
              </a:cxn>
              <a:cxn ang="0">
                <a:pos x="connsiteX2" y="connsiteY2"/>
              </a:cxn>
              <a:cxn ang="0">
                <a:pos x="connsiteX3" y="connsiteY3"/>
              </a:cxn>
            </a:cxnLst>
            <a:rect l="l" t="t" r="r" b="b"/>
            <a:pathLst>
              <a:path w="6846874" h="5422604">
                <a:moveTo>
                  <a:pt x="6846874" y="5422604"/>
                </a:moveTo>
                <a:lnTo>
                  <a:pt x="0" y="5422603"/>
                </a:lnTo>
                <a:lnTo>
                  <a:pt x="6839561" y="0"/>
                </a:lnTo>
                <a:cubicBezTo>
                  <a:pt x="6841999" y="1807535"/>
                  <a:pt x="6844436" y="3615069"/>
                  <a:pt x="6846874" y="5422604"/>
                </a:cubicBez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Subtitle 2">
            <a:extLst>
              <a:ext uri="{FF2B5EF4-FFF2-40B4-BE49-F238E27FC236}">
                <a16:creationId xmlns:a16="http://schemas.microsoft.com/office/drawing/2014/main" id="{D720E3AE-473B-422C-7E05-EAE887C25B8B}"/>
              </a:ext>
            </a:extLst>
          </p:cNvPr>
          <p:cNvSpPr>
            <a:spLocks noGrp="1"/>
          </p:cNvSpPr>
          <p:nvPr>
            <p:ph type="subTitle" idx="1"/>
          </p:nvPr>
        </p:nvSpPr>
        <p:spPr>
          <a:xfrm>
            <a:off x="8518850" y="4422710"/>
            <a:ext cx="3004456" cy="1404470"/>
          </a:xfrm>
        </p:spPr>
        <p:txBody>
          <a:bodyPr anchor="b">
            <a:normAutofit/>
          </a:bodyPr>
          <a:lstStyle/>
          <a:p>
            <a:pPr algn="ctr"/>
            <a:r>
              <a:rPr lang="en-US" sz="2000" dirty="0">
                <a:solidFill>
                  <a:srgbClr val="FFFFFF"/>
                </a:solidFill>
              </a:rPr>
              <a:t>Subject: CS691 </a:t>
            </a:r>
          </a:p>
          <a:p>
            <a:pPr algn="ctr"/>
            <a:r>
              <a:rPr lang="en-US" sz="2000" dirty="0">
                <a:solidFill>
                  <a:srgbClr val="FFFFFF"/>
                </a:solidFill>
              </a:rPr>
              <a:t>Computer Science</a:t>
            </a:r>
          </a:p>
          <a:p>
            <a:pPr algn="ctr"/>
            <a:r>
              <a:rPr lang="en-US" sz="2000" dirty="0">
                <a:solidFill>
                  <a:srgbClr val="FFFFFF"/>
                </a:solidFill>
              </a:rPr>
              <a:t>Project 1</a:t>
            </a:r>
          </a:p>
        </p:txBody>
      </p:sp>
      <p:sp>
        <p:nvSpPr>
          <p:cNvPr id="4" name="TextBox 3">
            <a:extLst>
              <a:ext uri="{FF2B5EF4-FFF2-40B4-BE49-F238E27FC236}">
                <a16:creationId xmlns:a16="http://schemas.microsoft.com/office/drawing/2014/main" id="{137CA4A8-0B8A-5276-ECCA-2D0349DE8ED1}"/>
              </a:ext>
            </a:extLst>
          </p:cNvPr>
          <p:cNvSpPr txBox="1"/>
          <p:nvPr/>
        </p:nvSpPr>
        <p:spPr>
          <a:xfrm>
            <a:off x="625151" y="942391"/>
            <a:ext cx="3648270" cy="1446550"/>
          </a:xfrm>
          <a:prstGeom prst="rect">
            <a:avLst/>
          </a:prstGeom>
          <a:noFill/>
        </p:spPr>
        <p:txBody>
          <a:bodyPr wrap="square" rtlCol="0">
            <a:spAutoFit/>
          </a:bodyPr>
          <a:lstStyle/>
          <a:p>
            <a:pPr algn="ctr"/>
            <a:r>
              <a:rPr lang="en-US" sz="4400" dirty="0"/>
              <a:t>Project: </a:t>
            </a:r>
          </a:p>
          <a:p>
            <a:pPr algn="ctr"/>
            <a:r>
              <a:rPr lang="en-US" sz="4400" dirty="0" err="1"/>
              <a:t>EasyWay</a:t>
            </a:r>
            <a:endParaRPr lang="en-US" sz="4400" dirty="0"/>
          </a:p>
        </p:txBody>
      </p:sp>
    </p:spTree>
    <p:extLst>
      <p:ext uri="{BB962C8B-B14F-4D97-AF65-F5344CB8AC3E}">
        <p14:creationId xmlns:p14="http://schemas.microsoft.com/office/powerpoint/2010/main" val="153668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00"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2"/>
                                        </p:tgtEl>
                                      </p:cBhvr>
                                    </p:cmd>
                                  </p:childTnLst>
                                </p:cTn>
                              </p:par>
                            </p:childTnLst>
                          </p:cTn>
                        </p:par>
                      </p:childTnLst>
                    </p:cTn>
                  </p:par>
                </p:childTnLst>
              </p:cTn>
              <p:nextCondLst>
                <p:cond evt="onClick" delay="0">
                  <p:tgtEl>
                    <p:spTgt spid="32"/>
                  </p:tgtEl>
                </p:cond>
              </p:nextCondLst>
            </p:seq>
            <p:video>
              <p:cMediaNode mute="1">
                <p:cTn id="12" repeatCount="indefinite" fill="hold" display="0">
                  <p:stCondLst>
                    <p:cond delay="indefinite"/>
                  </p:stCondLst>
                </p:cTn>
                <p:tgtEl>
                  <p:spTgt spid="3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AB20E7A4-EC2C-47C8-BE55-65771E3F2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1CF23DDA-0D09-4FE5-AE88-EBBE5E024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0E56858-26ED-5EF9-04DC-C869B7CEEE5A}"/>
              </a:ext>
            </a:extLst>
          </p:cNvPr>
          <p:cNvSpPr>
            <a:spLocks noGrp="1"/>
          </p:cNvSpPr>
          <p:nvPr>
            <p:ph type="title"/>
          </p:nvPr>
        </p:nvSpPr>
        <p:spPr>
          <a:xfrm>
            <a:off x="1143001" y="1181100"/>
            <a:ext cx="3894412" cy="1916773"/>
          </a:xfrm>
        </p:spPr>
        <p:txBody>
          <a:bodyPr anchor="t">
            <a:normAutofit/>
          </a:bodyPr>
          <a:lstStyle/>
          <a:p>
            <a:r>
              <a:rPr lang="en-US" dirty="0"/>
              <a:t>Personas:</a:t>
            </a:r>
            <a:br>
              <a:rPr lang="en-US" dirty="0"/>
            </a:br>
            <a:r>
              <a:rPr lang="en-US" sz="4000" dirty="0"/>
              <a:t>Lily</a:t>
            </a:r>
            <a:endParaRPr lang="en-US" dirty="0"/>
          </a:p>
        </p:txBody>
      </p:sp>
      <p:pic>
        <p:nvPicPr>
          <p:cNvPr id="5" name="Content Placeholder 4" descr="An older person with blonde hair&#10;&#10;Description automatically generated with low confidence">
            <a:extLst>
              <a:ext uri="{FF2B5EF4-FFF2-40B4-BE49-F238E27FC236}">
                <a16:creationId xmlns:a16="http://schemas.microsoft.com/office/drawing/2014/main" id="{D0629EC9-97A6-0C1C-2472-38B9AC947D92}"/>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7711876" y="324211"/>
            <a:ext cx="2146059" cy="3219090"/>
          </a:xfrm>
          <a:prstGeom prst="rect">
            <a:avLst/>
          </a:prstGeom>
        </p:spPr>
      </p:pic>
      <p:sp>
        <p:nvSpPr>
          <p:cNvPr id="33" name="Content Placeholder 8">
            <a:extLst>
              <a:ext uri="{FF2B5EF4-FFF2-40B4-BE49-F238E27FC236}">
                <a16:creationId xmlns:a16="http://schemas.microsoft.com/office/drawing/2014/main" id="{FB3A9CC6-F297-2F95-62A3-1C4BCF3119BA}"/>
              </a:ext>
            </a:extLst>
          </p:cNvPr>
          <p:cNvSpPr>
            <a:spLocks noGrp="1"/>
          </p:cNvSpPr>
          <p:nvPr>
            <p:ph idx="1"/>
          </p:nvPr>
        </p:nvSpPr>
        <p:spPr>
          <a:xfrm>
            <a:off x="5453548" y="3362266"/>
            <a:ext cx="5595452" cy="2352733"/>
          </a:xfrm>
        </p:spPr>
        <p:txBody>
          <a:bodyPr anchor="b">
            <a:normAutofit/>
          </a:bodyPr>
          <a:lstStyle/>
          <a:p>
            <a:pPr marL="0" indent="0" algn="ctr">
              <a:lnSpc>
                <a:spcPct val="110000"/>
              </a:lnSpc>
              <a:buNone/>
            </a:pPr>
            <a:r>
              <a:rPr lang="en-US" sz="1700" dirty="0"/>
              <a:t>She is 76 years of age. Suffering from Asthma, Blood pressure, Diabetes. Lives in Oakland, CA. Can’t drive car due to knee injury. 2 children, out of town for their living. Needs diabetic checkup and medicines, asthma pump on timely manner. Calls ambulance each time whenever needed any medicine. This charges her half of the pension she gets.</a:t>
            </a:r>
          </a:p>
        </p:txBody>
      </p:sp>
      <p:cxnSp>
        <p:nvCxnSpPr>
          <p:cNvPr id="69" name="Straight Connector 68">
            <a:extLst>
              <a:ext uri="{FF2B5EF4-FFF2-40B4-BE49-F238E27FC236}">
                <a16:creationId xmlns:a16="http://schemas.microsoft.com/office/drawing/2014/main" id="{1766FD2F-248A-4AA1-8078-E26D6E690B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247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64">
            <a:extLst>
              <a:ext uri="{FF2B5EF4-FFF2-40B4-BE49-F238E27FC236}">
                <a16:creationId xmlns:a16="http://schemas.microsoft.com/office/drawing/2014/main" id="{AB20E7A4-EC2C-47C8-BE55-65771E3F2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66">
            <a:extLst>
              <a:ext uri="{FF2B5EF4-FFF2-40B4-BE49-F238E27FC236}">
                <a16:creationId xmlns:a16="http://schemas.microsoft.com/office/drawing/2014/main" id="{1CF23DDA-0D09-4FE5-AE88-EBBE5E024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0E56858-26ED-5EF9-04DC-C869B7CEEE5A}"/>
              </a:ext>
            </a:extLst>
          </p:cNvPr>
          <p:cNvSpPr>
            <a:spLocks noGrp="1"/>
          </p:cNvSpPr>
          <p:nvPr>
            <p:ph type="title"/>
          </p:nvPr>
        </p:nvSpPr>
        <p:spPr>
          <a:xfrm>
            <a:off x="1143001" y="1181100"/>
            <a:ext cx="3894412" cy="1916773"/>
          </a:xfrm>
        </p:spPr>
        <p:txBody>
          <a:bodyPr anchor="t">
            <a:normAutofit fontScale="90000"/>
          </a:bodyPr>
          <a:lstStyle/>
          <a:p>
            <a:r>
              <a:rPr lang="en-US" dirty="0"/>
              <a:t>Personas:</a:t>
            </a:r>
            <a:br>
              <a:rPr lang="en-US" dirty="0"/>
            </a:br>
            <a:r>
              <a:rPr lang="en-US" sz="4000" dirty="0" err="1"/>
              <a:t>Amaela</a:t>
            </a:r>
            <a:br>
              <a:rPr lang="en-US" sz="4000" dirty="0"/>
            </a:br>
            <a:endParaRPr lang="en-US" dirty="0"/>
          </a:p>
        </p:txBody>
      </p:sp>
      <p:pic>
        <p:nvPicPr>
          <p:cNvPr id="5" name="Content Placeholder 4">
            <a:extLst>
              <a:ext uri="{FF2B5EF4-FFF2-40B4-BE49-F238E27FC236}">
                <a16:creationId xmlns:a16="http://schemas.microsoft.com/office/drawing/2014/main" id="{D0629EC9-97A6-0C1C-2472-38B9AC947D92}"/>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6759237" y="654629"/>
            <a:ext cx="3975437" cy="2653605"/>
          </a:xfrm>
          <a:prstGeom prst="rect">
            <a:avLst/>
          </a:prstGeom>
        </p:spPr>
      </p:pic>
      <p:sp>
        <p:nvSpPr>
          <p:cNvPr id="33" name="Content Placeholder 8">
            <a:extLst>
              <a:ext uri="{FF2B5EF4-FFF2-40B4-BE49-F238E27FC236}">
                <a16:creationId xmlns:a16="http://schemas.microsoft.com/office/drawing/2014/main" id="{FB3A9CC6-F297-2F95-62A3-1C4BCF3119BA}"/>
              </a:ext>
            </a:extLst>
          </p:cNvPr>
          <p:cNvSpPr>
            <a:spLocks noGrp="1"/>
          </p:cNvSpPr>
          <p:nvPr>
            <p:ph idx="1"/>
          </p:nvPr>
        </p:nvSpPr>
        <p:spPr>
          <a:xfrm>
            <a:off x="5453548" y="3362266"/>
            <a:ext cx="5595452" cy="2352733"/>
          </a:xfrm>
        </p:spPr>
        <p:txBody>
          <a:bodyPr anchor="b">
            <a:normAutofit/>
          </a:bodyPr>
          <a:lstStyle/>
          <a:p>
            <a:pPr marL="0" indent="0" algn="ctr">
              <a:lnSpc>
                <a:spcPct val="110000"/>
              </a:lnSpc>
              <a:buNone/>
            </a:pPr>
            <a:r>
              <a:rPr lang="en-US" sz="1700" dirty="0"/>
              <a:t>She is a working professional, a housewife and a mother of pretty girl named sara. Stays in New York. Age 30. Hardworking, working in a high-profile job in a MNC company, lot of responsibilities and work. She doesn’t get time to look upon herself. Need a beauty expert to make her glow as an individual in her life. She wants to become a super mommy!</a:t>
            </a:r>
          </a:p>
        </p:txBody>
      </p:sp>
      <p:cxnSp>
        <p:nvCxnSpPr>
          <p:cNvPr id="75" name="Straight Connector 68">
            <a:extLst>
              <a:ext uri="{FF2B5EF4-FFF2-40B4-BE49-F238E27FC236}">
                <a16:creationId xmlns:a16="http://schemas.microsoft.com/office/drawing/2014/main" id="{1766FD2F-248A-4AA1-8078-E26D6E690B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3605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Freeform: Shape 9">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54" name="Straight Connector 11">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5" name="Rectangle 13">
            <a:extLst>
              <a:ext uri="{FF2B5EF4-FFF2-40B4-BE49-F238E27FC236}">
                <a16:creationId xmlns:a16="http://schemas.microsoft.com/office/drawing/2014/main" id="{C3B0A228-9EA3-4009-A82E-9402BBC72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15">
            <a:extLst>
              <a:ext uri="{FF2B5EF4-FFF2-40B4-BE49-F238E27FC236}">
                <a16:creationId xmlns:a16="http://schemas.microsoft.com/office/drawing/2014/main" id="{02E0C409-730D-455F-AA8F-0646ABDB1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8973" y="0"/>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DA0BB1-2BB1-6F55-479F-69406BF31F5C}"/>
              </a:ext>
            </a:extLst>
          </p:cNvPr>
          <p:cNvSpPr>
            <a:spLocks noGrp="1"/>
          </p:cNvSpPr>
          <p:nvPr>
            <p:ph type="title"/>
          </p:nvPr>
        </p:nvSpPr>
        <p:spPr>
          <a:xfrm>
            <a:off x="1143001" y="1181101"/>
            <a:ext cx="4953000" cy="2247899"/>
          </a:xfrm>
        </p:spPr>
        <p:txBody>
          <a:bodyPr vert="horz" lIns="91440" tIns="45720" rIns="91440" bIns="45720" rtlCol="0" anchor="t">
            <a:normAutofit/>
          </a:bodyPr>
          <a:lstStyle/>
          <a:p>
            <a:pPr>
              <a:lnSpc>
                <a:spcPct val="90000"/>
              </a:lnSpc>
            </a:pPr>
            <a:r>
              <a:rPr lang="en-US" sz="4800" cap="all" spc="300"/>
              <a:t>Team Working Agreement</a:t>
            </a:r>
          </a:p>
        </p:txBody>
      </p:sp>
      <p:sp>
        <p:nvSpPr>
          <p:cNvPr id="3" name="Content Placeholder 2">
            <a:extLst>
              <a:ext uri="{FF2B5EF4-FFF2-40B4-BE49-F238E27FC236}">
                <a16:creationId xmlns:a16="http://schemas.microsoft.com/office/drawing/2014/main" id="{8D970865-4A13-BF36-B1D9-16C2582C5325}"/>
              </a:ext>
            </a:extLst>
          </p:cNvPr>
          <p:cNvSpPr>
            <a:spLocks noGrp="1"/>
          </p:cNvSpPr>
          <p:nvPr>
            <p:ph idx="1"/>
          </p:nvPr>
        </p:nvSpPr>
        <p:spPr>
          <a:xfrm>
            <a:off x="1143001" y="4360719"/>
            <a:ext cx="2679356" cy="1465118"/>
          </a:xfrm>
        </p:spPr>
        <p:txBody>
          <a:bodyPr vert="horz" lIns="91440" tIns="45720" rIns="91440" bIns="45720" rtlCol="0" anchor="b">
            <a:normAutofit/>
          </a:bodyPr>
          <a:lstStyle/>
          <a:p>
            <a:pPr marL="0" indent="0">
              <a:lnSpc>
                <a:spcPct val="100000"/>
              </a:lnSpc>
              <a:buNone/>
            </a:pPr>
            <a:r>
              <a:rPr lang="en-US" sz="1800" dirty="0">
                <a:solidFill>
                  <a:schemeClr val="accent4">
                    <a:lumMod val="60000"/>
                    <a:lumOff val="40000"/>
                  </a:schemeClr>
                </a:solidFill>
                <a:hlinkClick r:id="rId2">
                  <a:extLst>
                    <a:ext uri="{A12FA001-AC4F-418D-AE19-62706E023703}">
                      <ahyp:hlinkClr xmlns:ahyp="http://schemas.microsoft.com/office/drawing/2018/hyperlinkcolor" val="tx"/>
                    </a:ext>
                  </a:extLst>
                </a:hlinkClick>
              </a:rPr>
              <a:t>Agreement - Google Docs</a:t>
            </a:r>
            <a:endParaRPr lang="en-US" sz="1800" dirty="0">
              <a:solidFill>
                <a:schemeClr val="accent4">
                  <a:lumMod val="60000"/>
                  <a:lumOff val="40000"/>
                </a:schemeClr>
              </a:solidFill>
            </a:endParaRPr>
          </a:p>
        </p:txBody>
      </p:sp>
      <p:pic>
        <p:nvPicPr>
          <p:cNvPr id="5" name="Picture 4">
            <a:extLst>
              <a:ext uri="{FF2B5EF4-FFF2-40B4-BE49-F238E27FC236}">
                <a16:creationId xmlns:a16="http://schemas.microsoft.com/office/drawing/2014/main" id="{A3DA3C42-B967-C577-DE5F-2E6D8C54E5D2}"/>
              </a:ext>
            </a:extLst>
          </p:cNvPr>
          <p:cNvPicPr>
            <a:picLocks noChangeAspect="1"/>
          </p:cNvPicPr>
          <p:nvPr/>
        </p:nvPicPr>
        <p:blipFill rotWithShape="1">
          <a:blip r:embed="rId3"/>
          <a:srcRect r="-1" b="4218"/>
          <a:stretch/>
        </p:blipFill>
        <p:spPr>
          <a:xfrm>
            <a:off x="5318308" y="10"/>
            <a:ext cx="6873692" cy="685799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close/>
              </a:path>
            </a:pathLst>
          </a:custGeom>
        </p:spPr>
      </p:pic>
    </p:spTree>
    <p:extLst>
      <p:ext uri="{BB962C8B-B14F-4D97-AF65-F5344CB8AC3E}">
        <p14:creationId xmlns:p14="http://schemas.microsoft.com/office/powerpoint/2010/main" val="4110967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9C020-AA4A-1EB6-B14F-1C058266C34B}"/>
              </a:ext>
            </a:extLst>
          </p:cNvPr>
          <p:cNvSpPr>
            <a:spLocks noGrp="1"/>
          </p:cNvSpPr>
          <p:nvPr>
            <p:ph type="title"/>
          </p:nvPr>
        </p:nvSpPr>
        <p:spPr>
          <a:xfrm>
            <a:off x="1233920" y="376606"/>
            <a:ext cx="9905999" cy="1360898"/>
          </a:xfrm>
        </p:spPr>
        <p:txBody>
          <a:bodyPr/>
          <a:lstStyle/>
          <a:p>
            <a:pPr algn="ctr"/>
            <a:r>
              <a:rPr lang="en-US" dirty="0"/>
              <a:t>Project Schedule</a:t>
            </a:r>
          </a:p>
        </p:txBody>
      </p:sp>
      <p:pic>
        <p:nvPicPr>
          <p:cNvPr id="5" name="Content Placeholder 4">
            <a:extLst>
              <a:ext uri="{FF2B5EF4-FFF2-40B4-BE49-F238E27FC236}">
                <a16:creationId xmlns:a16="http://schemas.microsoft.com/office/drawing/2014/main" id="{E24ED77A-859A-06FE-E911-AF6FDF98224B}"/>
              </a:ext>
            </a:extLst>
          </p:cNvPr>
          <p:cNvPicPr>
            <a:picLocks noGrp="1" noChangeAspect="1"/>
          </p:cNvPicPr>
          <p:nvPr>
            <p:ph idx="1"/>
          </p:nvPr>
        </p:nvPicPr>
        <p:blipFill rotWithShape="1">
          <a:blip r:embed="rId2"/>
          <a:srcRect r="13468"/>
          <a:stretch/>
        </p:blipFill>
        <p:spPr>
          <a:xfrm>
            <a:off x="1017718" y="1737504"/>
            <a:ext cx="5078281" cy="4063441"/>
          </a:xfrm>
        </p:spPr>
      </p:pic>
      <p:pic>
        <p:nvPicPr>
          <p:cNvPr id="7" name="Picture 6">
            <a:extLst>
              <a:ext uri="{FF2B5EF4-FFF2-40B4-BE49-F238E27FC236}">
                <a16:creationId xmlns:a16="http://schemas.microsoft.com/office/drawing/2014/main" id="{78986FFA-F5A9-7897-7077-8801BF0A3A7D}"/>
              </a:ext>
            </a:extLst>
          </p:cNvPr>
          <p:cNvPicPr>
            <a:picLocks noChangeAspect="1"/>
          </p:cNvPicPr>
          <p:nvPr/>
        </p:nvPicPr>
        <p:blipFill>
          <a:blip r:embed="rId3"/>
          <a:stretch>
            <a:fillRect/>
          </a:stretch>
        </p:blipFill>
        <p:spPr>
          <a:xfrm>
            <a:off x="6186920" y="1737504"/>
            <a:ext cx="5909830" cy="4063441"/>
          </a:xfrm>
          <a:prstGeom prst="rect">
            <a:avLst/>
          </a:prstGeom>
        </p:spPr>
      </p:pic>
    </p:spTree>
    <p:extLst>
      <p:ext uri="{BB962C8B-B14F-4D97-AF65-F5344CB8AC3E}">
        <p14:creationId xmlns:p14="http://schemas.microsoft.com/office/powerpoint/2010/main" val="3977177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Freeform: Shape 49">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7" name="Straight Connector 51">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8" name="Rectangle 53">
            <a:extLst>
              <a:ext uri="{FF2B5EF4-FFF2-40B4-BE49-F238E27FC236}">
                <a16:creationId xmlns:a16="http://schemas.microsoft.com/office/drawing/2014/main" id="{FE74E104-78A8-4DFA-9782-03C75DE1B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55">
            <a:extLst>
              <a:ext uri="{FF2B5EF4-FFF2-40B4-BE49-F238E27FC236}">
                <a16:creationId xmlns:a16="http://schemas.microsoft.com/office/drawing/2014/main" id="{1747BCEA-D77E-4BD6-8954-C64996AB7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Shape 57">
            <a:extLst>
              <a:ext uri="{FF2B5EF4-FFF2-40B4-BE49-F238E27FC236}">
                <a16:creationId xmlns:a16="http://schemas.microsoft.com/office/drawing/2014/main" id="{76D563F6-B8F0-406F-A032-1E478CA25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34482" y="-2"/>
            <a:ext cx="9957519" cy="6858002"/>
          </a:xfrm>
          <a:custGeom>
            <a:avLst/>
            <a:gdLst>
              <a:gd name="connsiteX0" fmla="*/ 6878624 w 9957519"/>
              <a:gd name="connsiteY0" fmla="*/ 0 h 6858000"/>
              <a:gd name="connsiteX1" fmla="*/ 9957519 w 9957519"/>
              <a:gd name="connsiteY1" fmla="*/ 0 h 6858000"/>
              <a:gd name="connsiteX2" fmla="*/ 9957519 w 9957519"/>
              <a:gd name="connsiteY2" fmla="*/ 1557082 h 6858000"/>
              <a:gd name="connsiteX3" fmla="*/ 9957518 w 9957519"/>
              <a:gd name="connsiteY3" fmla="*/ 1557083 h 6858000"/>
              <a:gd name="connsiteX4" fmla="*/ 9957518 w 9957519"/>
              <a:gd name="connsiteY4" fmla="*/ 6858000 h 6858000"/>
              <a:gd name="connsiteX5" fmla="*/ 8318421 w 9957519"/>
              <a:gd name="connsiteY5" fmla="*/ 6858000 h 6858000"/>
              <a:gd name="connsiteX6" fmla="*/ 6213394 w 9957519"/>
              <a:gd name="connsiteY6" fmla="*/ 6858000 h 6858000"/>
              <a:gd name="connsiteX7" fmla="*/ 5311608 w 9957519"/>
              <a:gd name="connsiteY7" fmla="*/ 6858000 h 6858000"/>
              <a:gd name="connsiteX8" fmla="*/ 4574297 w 9957519"/>
              <a:gd name="connsiteY8" fmla="*/ 6858000 h 6858000"/>
              <a:gd name="connsiteX9" fmla="*/ 868032 w 9957519"/>
              <a:gd name="connsiteY9" fmla="*/ 6858000 h 6858000"/>
              <a:gd name="connsiteX10" fmla="*/ 0 w 9957519"/>
              <a:gd name="connsiteY10" fmla="*/ 0 h 6858000"/>
              <a:gd name="connsiteX11" fmla="*/ 6878624 w 9957519"/>
              <a:gd name="connsiteY11" fmla="*/ 0 h 6858000"/>
              <a:gd name="connsiteX12" fmla="*/ 0 w 9957519"/>
              <a:gd name="connsiteY12"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7519" h="6858000">
                <a:moveTo>
                  <a:pt x="6878624" y="0"/>
                </a:moveTo>
                <a:lnTo>
                  <a:pt x="9957519" y="0"/>
                </a:lnTo>
                <a:lnTo>
                  <a:pt x="9957519" y="1557082"/>
                </a:lnTo>
                <a:lnTo>
                  <a:pt x="9957518" y="1557083"/>
                </a:lnTo>
                <a:lnTo>
                  <a:pt x="9957518" y="6858000"/>
                </a:lnTo>
                <a:lnTo>
                  <a:pt x="8318421" y="6858000"/>
                </a:lnTo>
                <a:lnTo>
                  <a:pt x="6213394" y="6858000"/>
                </a:lnTo>
                <a:lnTo>
                  <a:pt x="5311608" y="6858000"/>
                </a:lnTo>
                <a:lnTo>
                  <a:pt x="4574297" y="6858000"/>
                </a:lnTo>
                <a:lnTo>
                  <a:pt x="868032" y="6858000"/>
                </a:lnTo>
                <a:close/>
                <a:moveTo>
                  <a:pt x="0" y="0"/>
                </a:moveTo>
                <a:lnTo>
                  <a:pt x="6878624" y="0"/>
                </a:lnTo>
                <a:lnTo>
                  <a:pt x="0" y="1"/>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49736B0-FDFC-F297-8E41-8CB5C931F8E2}"/>
              </a:ext>
            </a:extLst>
          </p:cNvPr>
          <p:cNvSpPr>
            <a:spLocks noGrp="1"/>
          </p:cNvSpPr>
          <p:nvPr>
            <p:ph type="title"/>
          </p:nvPr>
        </p:nvSpPr>
        <p:spPr>
          <a:xfrm>
            <a:off x="1143000" y="1181098"/>
            <a:ext cx="4953000" cy="2713170"/>
          </a:xfrm>
        </p:spPr>
        <p:txBody>
          <a:bodyPr vert="horz" lIns="91440" tIns="45720" rIns="91440" bIns="45720" rtlCol="0" anchor="t">
            <a:normAutofit/>
          </a:bodyPr>
          <a:lstStyle/>
          <a:p>
            <a:r>
              <a:rPr lang="en-US" sz="4100" cap="all" spc="300"/>
              <a:t>Retrospective</a:t>
            </a:r>
          </a:p>
        </p:txBody>
      </p:sp>
      <p:pic>
        <p:nvPicPr>
          <p:cNvPr id="5" name="Content Placeholder 4" descr="Graphical user interface&#10;&#10;Description automatically generated">
            <a:extLst>
              <a:ext uri="{FF2B5EF4-FFF2-40B4-BE49-F238E27FC236}">
                <a16:creationId xmlns:a16="http://schemas.microsoft.com/office/drawing/2014/main" id="{90A4E2B9-2815-294C-1B97-556F8C49510C}"/>
              </a:ext>
            </a:extLst>
          </p:cNvPr>
          <p:cNvPicPr>
            <a:picLocks noChangeAspect="1"/>
          </p:cNvPicPr>
          <p:nvPr/>
        </p:nvPicPr>
        <p:blipFill rotWithShape="1">
          <a:blip r:embed="rId2">
            <a:extLst>
              <a:ext uri="{28A0092B-C50C-407E-A947-70E740481C1C}">
                <a14:useLocalDpi xmlns:a14="http://schemas.microsoft.com/office/drawing/2010/main" val="0"/>
              </a:ext>
            </a:extLst>
          </a:blip>
          <a:srcRect t="11121" b="10377"/>
          <a:stretch/>
        </p:blipFill>
        <p:spPr>
          <a:xfrm>
            <a:off x="6404678" y="3171825"/>
            <a:ext cx="5735305" cy="3543300"/>
          </a:xfrm>
          <a:prstGeom prst="rect">
            <a:avLst/>
          </a:prstGeom>
        </p:spPr>
      </p:pic>
    </p:spTree>
    <p:extLst>
      <p:ext uri="{BB962C8B-B14F-4D97-AF65-F5344CB8AC3E}">
        <p14:creationId xmlns:p14="http://schemas.microsoft.com/office/powerpoint/2010/main" val="3541176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0BB1-2BB1-6F55-479F-69406BF31F5C}"/>
              </a:ext>
            </a:extLst>
          </p:cNvPr>
          <p:cNvSpPr>
            <a:spLocks noGrp="1"/>
          </p:cNvSpPr>
          <p:nvPr>
            <p:ph type="title"/>
          </p:nvPr>
        </p:nvSpPr>
        <p:spPr/>
        <p:txBody>
          <a:bodyPr/>
          <a:lstStyle/>
          <a:p>
            <a:pPr algn="ctr"/>
            <a:r>
              <a:rPr lang="en-US" dirty="0"/>
              <a:t>What helped us move forward</a:t>
            </a:r>
          </a:p>
        </p:txBody>
      </p:sp>
      <p:sp>
        <p:nvSpPr>
          <p:cNvPr id="3" name="Content Placeholder 2">
            <a:extLst>
              <a:ext uri="{FF2B5EF4-FFF2-40B4-BE49-F238E27FC236}">
                <a16:creationId xmlns:a16="http://schemas.microsoft.com/office/drawing/2014/main" id="{8D970865-4A13-BF36-B1D9-16C2582C5325}"/>
              </a:ext>
            </a:extLst>
          </p:cNvPr>
          <p:cNvSpPr>
            <a:spLocks noGrp="1"/>
          </p:cNvSpPr>
          <p:nvPr>
            <p:ph idx="1"/>
          </p:nvPr>
        </p:nvSpPr>
        <p:spPr/>
        <p:txBody>
          <a:bodyPr>
            <a:normAutofit/>
          </a:bodyPr>
          <a:lstStyle/>
          <a:p>
            <a:r>
              <a:rPr lang="en-US" sz="2800" dirty="0"/>
              <a:t>Due to communication, we were able to understand the objective well.</a:t>
            </a:r>
          </a:p>
          <a:p>
            <a:r>
              <a:rPr lang="en-US" sz="2800" dirty="0"/>
              <a:t>Teamwork helped in requirement gathering.</a:t>
            </a:r>
          </a:p>
          <a:p>
            <a:r>
              <a:rPr lang="en-US" sz="2800" dirty="0"/>
              <a:t>We have listed down the technologies which will be used. Although we still need to learn the concepts in depth to be able to make a good product.</a:t>
            </a:r>
          </a:p>
        </p:txBody>
      </p:sp>
    </p:spTree>
    <p:extLst>
      <p:ext uri="{BB962C8B-B14F-4D97-AF65-F5344CB8AC3E}">
        <p14:creationId xmlns:p14="http://schemas.microsoft.com/office/powerpoint/2010/main" val="2107168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0BB1-2BB1-6F55-479F-69406BF31F5C}"/>
              </a:ext>
            </a:extLst>
          </p:cNvPr>
          <p:cNvSpPr>
            <a:spLocks noGrp="1"/>
          </p:cNvSpPr>
          <p:nvPr>
            <p:ph type="title"/>
          </p:nvPr>
        </p:nvSpPr>
        <p:spPr/>
        <p:txBody>
          <a:bodyPr/>
          <a:lstStyle/>
          <a:p>
            <a:pPr algn="ctr"/>
            <a:r>
              <a:rPr lang="en-US" dirty="0"/>
              <a:t>What held us back </a:t>
            </a:r>
          </a:p>
        </p:txBody>
      </p:sp>
      <p:sp>
        <p:nvSpPr>
          <p:cNvPr id="3" name="Content Placeholder 2">
            <a:extLst>
              <a:ext uri="{FF2B5EF4-FFF2-40B4-BE49-F238E27FC236}">
                <a16:creationId xmlns:a16="http://schemas.microsoft.com/office/drawing/2014/main" id="{8D970865-4A13-BF36-B1D9-16C2582C5325}"/>
              </a:ext>
            </a:extLst>
          </p:cNvPr>
          <p:cNvSpPr>
            <a:spLocks noGrp="1"/>
          </p:cNvSpPr>
          <p:nvPr>
            <p:ph idx="1"/>
          </p:nvPr>
        </p:nvSpPr>
        <p:spPr/>
        <p:txBody>
          <a:bodyPr/>
          <a:lstStyle/>
          <a:p>
            <a:r>
              <a:rPr lang="en-US" sz="2800" dirty="0"/>
              <a:t>Meeting schedules have to be planned carefully.</a:t>
            </a:r>
          </a:p>
          <a:p>
            <a:r>
              <a:rPr lang="en-US" sz="2800" dirty="0"/>
              <a:t>Team participation requires a slight improvement.</a:t>
            </a:r>
          </a:p>
          <a:p>
            <a:endParaRPr lang="en-US" dirty="0"/>
          </a:p>
        </p:txBody>
      </p:sp>
    </p:spTree>
    <p:extLst>
      <p:ext uri="{BB962C8B-B14F-4D97-AF65-F5344CB8AC3E}">
        <p14:creationId xmlns:p14="http://schemas.microsoft.com/office/powerpoint/2010/main" val="1007034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0BB1-2BB1-6F55-479F-69406BF31F5C}"/>
              </a:ext>
            </a:extLst>
          </p:cNvPr>
          <p:cNvSpPr>
            <a:spLocks noGrp="1"/>
          </p:cNvSpPr>
          <p:nvPr>
            <p:ph type="title"/>
          </p:nvPr>
        </p:nvSpPr>
        <p:spPr/>
        <p:txBody>
          <a:bodyPr/>
          <a:lstStyle/>
          <a:p>
            <a:pPr algn="ctr"/>
            <a:r>
              <a:rPr lang="en-US" dirty="0"/>
              <a:t>What should we do next </a:t>
            </a:r>
          </a:p>
        </p:txBody>
      </p:sp>
      <p:sp>
        <p:nvSpPr>
          <p:cNvPr id="3" name="Content Placeholder 2">
            <a:extLst>
              <a:ext uri="{FF2B5EF4-FFF2-40B4-BE49-F238E27FC236}">
                <a16:creationId xmlns:a16="http://schemas.microsoft.com/office/drawing/2014/main" id="{8D970865-4A13-BF36-B1D9-16C2582C5325}"/>
              </a:ext>
            </a:extLst>
          </p:cNvPr>
          <p:cNvSpPr>
            <a:spLocks noGrp="1"/>
          </p:cNvSpPr>
          <p:nvPr>
            <p:ph idx="1"/>
          </p:nvPr>
        </p:nvSpPr>
        <p:spPr/>
        <p:txBody>
          <a:bodyPr/>
          <a:lstStyle/>
          <a:p>
            <a:r>
              <a:rPr lang="en-US" sz="2400" dirty="0"/>
              <a:t>Proper availability of time needs to be discussed.</a:t>
            </a:r>
          </a:p>
          <a:p>
            <a:r>
              <a:rPr lang="en-US" sz="2400" dirty="0"/>
              <a:t>Get a clear idea of deadlines to finish the tasks as per schedule.</a:t>
            </a:r>
          </a:p>
          <a:p>
            <a:r>
              <a:rPr lang="en-US" sz="2400" dirty="0"/>
              <a:t>Start working on the activities assigned.</a:t>
            </a:r>
          </a:p>
          <a:p>
            <a:endParaRPr lang="en-US" dirty="0"/>
          </a:p>
        </p:txBody>
      </p:sp>
    </p:spTree>
    <p:extLst>
      <p:ext uri="{BB962C8B-B14F-4D97-AF65-F5344CB8AC3E}">
        <p14:creationId xmlns:p14="http://schemas.microsoft.com/office/powerpoint/2010/main" val="731315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0BB1-2BB1-6F55-479F-69406BF31F5C}"/>
              </a:ext>
            </a:extLst>
          </p:cNvPr>
          <p:cNvSpPr>
            <a:spLocks noGrp="1"/>
          </p:cNvSpPr>
          <p:nvPr>
            <p:ph type="title"/>
          </p:nvPr>
        </p:nvSpPr>
        <p:spPr/>
        <p:txBody>
          <a:bodyPr/>
          <a:lstStyle/>
          <a:p>
            <a:pPr algn="ctr"/>
            <a:r>
              <a:rPr lang="en-US" dirty="0"/>
              <a:t>How could we do things differently</a:t>
            </a:r>
          </a:p>
        </p:txBody>
      </p:sp>
      <p:sp>
        <p:nvSpPr>
          <p:cNvPr id="3" name="Content Placeholder 2">
            <a:extLst>
              <a:ext uri="{FF2B5EF4-FFF2-40B4-BE49-F238E27FC236}">
                <a16:creationId xmlns:a16="http://schemas.microsoft.com/office/drawing/2014/main" id="{8D970865-4A13-BF36-B1D9-16C2582C5325}"/>
              </a:ext>
            </a:extLst>
          </p:cNvPr>
          <p:cNvSpPr>
            <a:spLocks noGrp="1"/>
          </p:cNvSpPr>
          <p:nvPr>
            <p:ph idx="1"/>
          </p:nvPr>
        </p:nvSpPr>
        <p:spPr/>
        <p:txBody>
          <a:bodyPr>
            <a:normAutofit/>
          </a:bodyPr>
          <a:lstStyle/>
          <a:p>
            <a:r>
              <a:rPr lang="en-US" sz="2400" dirty="0"/>
              <a:t>We need to use slack workspace more than </a:t>
            </a:r>
            <a:r>
              <a:rPr lang="en-US" sz="2400" dirty="0" err="1"/>
              <a:t>Whatsapp</a:t>
            </a:r>
            <a:r>
              <a:rPr lang="en-US" sz="2400" dirty="0"/>
              <a:t> group chat. So that we can get exposure to how things are been organize in-office conversations and correct applications they use daily.</a:t>
            </a:r>
          </a:p>
          <a:p>
            <a:r>
              <a:rPr lang="en-US" sz="2400" dirty="0"/>
              <a:t>Helping and motivating each other as a team if some or other in a group lacks some skills/ give them space to learn.</a:t>
            </a:r>
          </a:p>
        </p:txBody>
      </p:sp>
    </p:spTree>
    <p:extLst>
      <p:ext uri="{BB962C8B-B14F-4D97-AF65-F5344CB8AC3E}">
        <p14:creationId xmlns:p14="http://schemas.microsoft.com/office/powerpoint/2010/main" val="1604346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90EA2-450D-2AB0-47AF-07A12FA39F80}"/>
              </a:ext>
            </a:extLst>
          </p:cNvPr>
          <p:cNvSpPr>
            <a:spLocks noGrp="1"/>
          </p:cNvSpPr>
          <p:nvPr>
            <p:ph type="title"/>
          </p:nvPr>
        </p:nvSpPr>
        <p:spPr>
          <a:xfrm>
            <a:off x="1143000" y="1386119"/>
            <a:ext cx="9905999" cy="1360898"/>
          </a:xfrm>
        </p:spPr>
        <p:txBody>
          <a:bodyPr/>
          <a:lstStyle/>
          <a:p>
            <a:pPr algn="ctr"/>
            <a:r>
              <a:rPr lang="en-US" dirty="0"/>
              <a:t>Wiki page Link</a:t>
            </a:r>
          </a:p>
        </p:txBody>
      </p:sp>
      <p:sp>
        <p:nvSpPr>
          <p:cNvPr id="3" name="Content Placeholder 2">
            <a:extLst>
              <a:ext uri="{FF2B5EF4-FFF2-40B4-BE49-F238E27FC236}">
                <a16:creationId xmlns:a16="http://schemas.microsoft.com/office/drawing/2014/main" id="{E8C781F2-5404-0067-F0F2-B7936FDEEBFC}"/>
              </a:ext>
            </a:extLst>
          </p:cNvPr>
          <p:cNvSpPr>
            <a:spLocks noGrp="1"/>
          </p:cNvSpPr>
          <p:nvPr>
            <p:ph idx="1"/>
          </p:nvPr>
        </p:nvSpPr>
        <p:spPr>
          <a:xfrm>
            <a:off x="1142999" y="3190442"/>
            <a:ext cx="9905999" cy="1633484"/>
          </a:xfrm>
        </p:spPr>
        <p:txBody>
          <a:bodyPr>
            <a:normAutofit/>
          </a:bodyPr>
          <a:lstStyle/>
          <a:p>
            <a:pPr marL="0" indent="0" algn="ctr">
              <a:buNone/>
            </a:pPr>
            <a:r>
              <a:rPr lang="en-US" sz="3600" dirty="0">
                <a:solidFill>
                  <a:schemeClr val="accent4">
                    <a:lumMod val="60000"/>
                    <a:lumOff val="40000"/>
                  </a:schemeClr>
                </a:solidFill>
                <a:hlinkClick r:id="rId2">
                  <a:extLst>
                    <a:ext uri="{A12FA001-AC4F-418D-AE19-62706E023703}">
                      <ahyp:hlinkClr xmlns:ahyp="http://schemas.microsoft.com/office/drawing/2018/hyperlinkcolor" val="tx"/>
                    </a:ext>
                  </a:extLst>
                </a:hlinkClick>
              </a:rPr>
              <a:t>https://github.com/ksharma67/EasyWay/wiki</a:t>
            </a:r>
            <a:endParaRPr lang="en-US" sz="3600" dirty="0">
              <a:solidFill>
                <a:schemeClr val="accent4">
                  <a:lumMod val="60000"/>
                  <a:lumOff val="40000"/>
                </a:schemeClr>
              </a:solidFill>
            </a:endParaRPr>
          </a:p>
        </p:txBody>
      </p:sp>
    </p:spTree>
    <p:extLst>
      <p:ext uri="{BB962C8B-B14F-4D97-AF65-F5344CB8AC3E}">
        <p14:creationId xmlns:p14="http://schemas.microsoft.com/office/powerpoint/2010/main" val="852705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5C76-F882-2801-3CAA-393ECA755510}"/>
              </a:ext>
            </a:extLst>
          </p:cNvPr>
          <p:cNvSpPr>
            <a:spLocks noGrp="1"/>
          </p:cNvSpPr>
          <p:nvPr>
            <p:ph type="title"/>
          </p:nvPr>
        </p:nvSpPr>
        <p:spPr>
          <a:xfrm>
            <a:off x="1142997" y="177967"/>
            <a:ext cx="9905999" cy="1360898"/>
          </a:xfrm>
        </p:spPr>
        <p:txBody>
          <a:bodyPr/>
          <a:lstStyle/>
          <a:p>
            <a:pPr algn="ctr"/>
            <a:r>
              <a:rPr lang="en-US" dirty="0"/>
              <a:t>Agenda</a:t>
            </a:r>
          </a:p>
        </p:txBody>
      </p:sp>
      <p:sp>
        <p:nvSpPr>
          <p:cNvPr id="3" name="Content Placeholder 2">
            <a:extLst>
              <a:ext uri="{FF2B5EF4-FFF2-40B4-BE49-F238E27FC236}">
                <a16:creationId xmlns:a16="http://schemas.microsoft.com/office/drawing/2014/main" id="{4D40215F-7989-0B43-4533-6CFDCDFC510B}"/>
              </a:ext>
            </a:extLst>
          </p:cNvPr>
          <p:cNvSpPr>
            <a:spLocks noGrp="1"/>
          </p:cNvSpPr>
          <p:nvPr>
            <p:ph idx="1"/>
          </p:nvPr>
        </p:nvSpPr>
        <p:spPr>
          <a:xfrm>
            <a:off x="1142998" y="1538865"/>
            <a:ext cx="9905999" cy="4460719"/>
          </a:xfrm>
        </p:spPr>
        <p:txBody>
          <a:bodyPr>
            <a:normAutofit lnSpcReduction="10000"/>
          </a:bodyPr>
          <a:lstStyle/>
          <a:p>
            <a:r>
              <a:rPr lang="en-US" dirty="0"/>
              <a:t>The objective of this meeting is to understand how we’re tracking towards our deadlines, align on progress, address roadblocks, and sync on the next steps as they pertain to develop. </a:t>
            </a:r>
          </a:p>
          <a:p>
            <a:r>
              <a:rPr lang="en-US" dirty="0"/>
              <a:t>Discussion on timely submission. Marking the important dates. Add dates to a shared calendar  </a:t>
            </a:r>
          </a:p>
          <a:p>
            <a:r>
              <a:rPr lang="en-US" dirty="0"/>
              <a:t>Discussion on presentation topics and iterative updating the presentation. </a:t>
            </a:r>
          </a:p>
          <a:p>
            <a:r>
              <a:rPr lang="en-US" dirty="0"/>
              <a:t>Confirm client requirements i.e. Think and study through personas end, what all things can be needed in our project from client’s point of view. </a:t>
            </a:r>
          </a:p>
          <a:p>
            <a:r>
              <a:rPr lang="en-US" dirty="0"/>
              <a:t>Discuss about the risks. </a:t>
            </a:r>
          </a:p>
          <a:p>
            <a:r>
              <a:rPr lang="en-US" dirty="0"/>
              <a:t>Interaction, attendance, co-operation, team work, attention from each team member is needed to make the project success.</a:t>
            </a:r>
          </a:p>
        </p:txBody>
      </p:sp>
    </p:spTree>
    <p:extLst>
      <p:ext uri="{BB962C8B-B14F-4D97-AF65-F5344CB8AC3E}">
        <p14:creationId xmlns:p14="http://schemas.microsoft.com/office/powerpoint/2010/main" val="193101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9" name="Straight Connector 8">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4E5B79A0-69AD-4CBD-897F-32C7A2BA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3EDF74-22E5-B088-C6AA-7D2B253012BD}"/>
              </a:ext>
            </a:extLst>
          </p:cNvPr>
          <p:cNvSpPr>
            <a:spLocks noGrp="1"/>
          </p:cNvSpPr>
          <p:nvPr>
            <p:ph type="title"/>
          </p:nvPr>
        </p:nvSpPr>
        <p:spPr>
          <a:xfrm>
            <a:off x="2477929" y="1181101"/>
            <a:ext cx="7236143" cy="2610914"/>
          </a:xfrm>
        </p:spPr>
        <p:txBody>
          <a:bodyPr vert="horz" lIns="91440" tIns="45720" rIns="91440" bIns="45720" rtlCol="0" anchor="b">
            <a:normAutofit/>
          </a:bodyPr>
          <a:lstStyle/>
          <a:p>
            <a:pPr algn="ctr"/>
            <a:r>
              <a:rPr lang="en-US" sz="4800" cap="all" spc="300"/>
              <a:t>Thank you</a:t>
            </a:r>
          </a:p>
        </p:txBody>
      </p:sp>
      <p:sp>
        <p:nvSpPr>
          <p:cNvPr id="13" name="Freeform: Shape 12">
            <a:extLst>
              <a:ext uri="{FF2B5EF4-FFF2-40B4-BE49-F238E27FC236}">
                <a16:creationId xmlns:a16="http://schemas.microsoft.com/office/drawing/2014/main" id="{74270B3E-3C96-4381-9F21-EC83F1E1A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5" name="Straight Connector 14">
            <a:extLst>
              <a:ext uri="{FF2B5EF4-FFF2-40B4-BE49-F238E27FC236}">
                <a16:creationId xmlns:a16="http://schemas.microsoft.com/office/drawing/2014/main" id="{071DF4C0-7A22-4E59-9E9C-BD2E245364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6708" y="4316888"/>
            <a:ext cx="19585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7C2F33EB-E7CB-4EE9-BBBF-D632F5C0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9267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4A82-8B41-240E-8BE0-B537491C2096}"/>
              </a:ext>
            </a:extLst>
          </p:cNvPr>
          <p:cNvSpPr>
            <a:spLocks noGrp="1"/>
          </p:cNvSpPr>
          <p:nvPr>
            <p:ph type="title"/>
          </p:nvPr>
        </p:nvSpPr>
        <p:spPr>
          <a:xfrm>
            <a:off x="1143000" y="172394"/>
            <a:ext cx="9905999" cy="1360898"/>
          </a:xfrm>
        </p:spPr>
        <p:txBody>
          <a:bodyPr/>
          <a:lstStyle/>
          <a:p>
            <a:pPr algn="ctr"/>
            <a:r>
              <a:rPr lang="en-US" dirty="0"/>
              <a:t>Team Members Roles</a:t>
            </a:r>
          </a:p>
        </p:txBody>
      </p:sp>
      <p:pic>
        <p:nvPicPr>
          <p:cNvPr id="5" name="Content Placeholder 4" descr="A person wearing a striped shirt&#10;&#10;Description automatically generated with low confidence">
            <a:extLst>
              <a:ext uri="{FF2B5EF4-FFF2-40B4-BE49-F238E27FC236}">
                <a16:creationId xmlns:a16="http://schemas.microsoft.com/office/drawing/2014/main" id="{C64A7478-76E1-818E-34C7-FE35F81E5A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8833" y="1416382"/>
            <a:ext cx="2675334" cy="3567112"/>
          </a:xfrm>
        </p:spPr>
      </p:pic>
      <p:sp>
        <p:nvSpPr>
          <p:cNvPr id="10" name="TextBox 9">
            <a:extLst>
              <a:ext uri="{FF2B5EF4-FFF2-40B4-BE49-F238E27FC236}">
                <a16:creationId xmlns:a16="http://schemas.microsoft.com/office/drawing/2014/main" id="{716C76CC-6930-BC7A-CC8E-9CF4B0622811}"/>
              </a:ext>
            </a:extLst>
          </p:cNvPr>
          <p:cNvSpPr txBox="1"/>
          <p:nvPr/>
        </p:nvSpPr>
        <p:spPr>
          <a:xfrm>
            <a:off x="1143000" y="5191125"/>
            <a:ext cx="2838450" cy="923330"/>
          </a:xfrm>
          <a:prstGeom prst="rect">
            <a:avLst/>
          </a:prstGeom>
          <a:noFill/>
        </p:spPr>
        <p:txBody>
          <a:bodyPr wrap="square" rtlCol="0">
            <a:spAutoFit/>
          </a:bodyPr>
          <a:lstStyle/>
          <a:p>
            <a:pPr algn="ctr"/>
            <a:r>
              <a:rPr lang="en-US" dirty="0"/>
              <a:t>Shubham Sawant</a:t>
            </a:r>
          </a:p>
          <a:p>
            <a:pPr algn="ctr"/>
            <a:r>
              <a:rPr lang="en-US" dirty="0"/>
              <a:t>Business Analyst &amp; Developer</a:t>
            </a:r>
          </a:p>
        </p:txBody>
      </p:sp>
      <p:sp>
        <p:nvSpPr>
          <p:cNvPr id="11" name="TextBox 10">
            <a:extLst>
              <a:ext uri="{FF2B5EF4-FFF2-40B4-BE49-F238E27FC236}">
                <a16:creationId xmlns:a16="http://schemas.microsoft.com/office/drawing/2014/main" id="{6D38BB9D-39B4-0C3B-36DD-5FE6F01E1CB9}"/>
              </a:ext>
            </a:extLst>
          </p:cNvPr>
          <p:cNvSpPr txBox="1"/>
          <p:nvPr/>
        </p:nvSpPr>
        <p:spPr>
          <a:xfrm>
            <a:off x="4859119" y="5123939"/>
            <a:ext cx="2838450" cy="923330"/>
          </a:xfrm>
          <a:prstGeom prst="rect">
            <a:avLst/>
          </a:prstGeom>
          <a:noFill/>
        </p:spPr>
        <p:txBody>
          <a:bodyPr wrap="square" rtlCol="0">
            <a:spAutoFit/>
          </a:bodyPr>
          <a:lstStyle/>
          <a:p>
            <a:pPr algn="ctr"/>
            <a:r>
              <a:rPr lang="en-US" dirty="0"/>
              <a:t>Aditya </a:t>
            </a:r>
            <a:r>
              <a:rPr lang="en-US" dirty="0" err="1"/>
              <a:t>Kadarla</a:t>
            </a:r>
            <a:endParaRPr lang="en-US" dirty="0"/>
          </a:p>
          <a:p>
            <a:pPr algn="ctr"/>
            <a:r>
              <a:rPr lang="en-US" dirty="0"/>
              <a:t>Project Manager</a:t>
            </a:r>
          </a:p>
          <a:p>
            <a:pPr algn="ctr"/>
            <a:r>
              <a:rPr lang="en-US" dirty="0"/>
              <a:t>Quality Analyst &amp; Tester</a:t>
            </a:r>
          </a:p>
        </p:txBody>
      </p:sp>
      <p:sp>
        <p:nvSpPr>
          <p:cNvPr id="12" name="TextBox 11">
            <a:extLst>
              <a:ext uri="{FF2B5EF4-FFF2-40B4-BE49-F238E27FC236}">
                <a16:creationId xmlns:a16="http://schemas.microsoft.com/office/drawing/2014/main" id="{A0F869F0-7B4B-4AC5-09FA-9624541D9B38}"/>
              </a:ext>
            </a:extLst>
          </p:cNvPr>
          <p:cNvSpPr txBox="1"/>
          <p:nvPr/>
        </p:nvSpPr>
        <p:spPr>
          <a:xfrm>
            <a:off x="8490758" y="5191125"/>
            <a:ext cx="2838450" cy="646331"/>
          </a:xfrm>
          <a:prstGeom prst="rect">
            <a:avLst/>
          </a:prstGeom>
          <a:noFill/>
        </p:spPr>
        <p:txBody>
          <a:bodyPr wrap="square" rtlCol="0">
            <a:spAutoFit/>
          </a:bodyPr>
          <a:lstStyle/>
          <a:p>
            <a:pPr algn="ctr"/>
            <a:r>
              <a:rPr lang="en-US" dirty="0"/>
              <a:t>Ravi Kumar </a:t>
            </a:r>
            <a:r>
              <a:rPr lang="en-US" dirty="0" err="1"/>
              <a:t>Dabbada</a:t>
            </a:r>
            <a:endParaRPr lang="en-US" dirty="0"/>
          </a:p>
          <a:p>
            <a:pPr algn="ctr"/>
            <a:r>
              <a:rPr lang="en-US" dirty="0"/>
              <a:t>Database Administrator</a:t>
            </a:r>
          </a:p>
        </p:txBody>
      </p:sp>
      <p:pic>
        <p:nvPicPr>
          <p:cNvPr id="14" name="Picture 13">
            <a:extLst>
              <a:ext uri="{FF2B5EF4-FFF2-40B4-BE49-F238E27FC236}">
                <a16:creationId xmlns:a16="http://schemas.microsoft.com/office/drawing/2014/main" id="{767FD7BC-4176-71E2-B8B2-DEE542ED2CDE}"/>
              </a:ext>
            </a:extLst>
          </p:cNvPr>
          <p:cNvPicPr>
            <a:picLocks noChangeAspect="1"/>
          </p:cNvPicPr>
          <p:nvPr/>
        </p:nvPicPr>
        <p:blipFill rotWithShape="1">
          <a:blip r:embed="rId3">
            <a:extLst>
              <a:ext uri="{28A0092B-C50C-407E-A947-70E740481C1C}">
                <a14:useLocalDpi xmlns:a14="http://schemas.microsoft.com/office/drawing/2010/main" val="0"/>
              </a:ext>
            </a:extLst>
          </a:blip>
          <a:srcRect l="15262" t="19177" r="15500" b="3764"/>
          <a:stretch/>
        </p:blipFill>
        <p:spPr>
          <a:xfrm>
            <a:off x="1522652" y="1410895"/>
            <a:ext cx="2543278" cy="3774048"/>
          </a:xfrm>
          <a:prstGeom prst="rect">
            <a:avLst/>
          </a:prstGeom>
        </p:spPr>
      </p:pic>
      <p:pic>
        <p:nvPicPr>
          <p:cNvPr id="8" name="Picture 7" descr="A person wearing glasses&#10;&#10;Description automatically generated with medium confidence">
            <a:extLst>
              <a:ext uri="{FF2B5EF4-FFF2-40B4-BE49-F238E27FC236}">
                <a16:creationId xmlns:a16="http://schemas.microsoft.com/office/drawing/2014/main" id="{6D6888D4-35BB-6572-EC2C-097D2BAC15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8097" y="1410895"/>
            <a:ext cx="2963772" cy="3774048"/>
          </a:xfrm>
          <a:prstGeom prst="rect">
            <a:avLst/>
          </a:prstGeom>
        </p:spPr>
      </p:pic>
    </p:spTree>
    <p:extLst>
      <p:ext uri="{BB962C8B-B14F-4D97-AF65-F5344CB8AC3E}">
        <p14:creationId xmlns:p14="http://schemas.microsoft.com/office/powerpoint/2010/main" val="3049019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4A82-8B41-240E-8BE0-B537491C2096}"/>
              </a:ext>
            </a:extLst>
          </p:cNvPr>
          <p:cNvSpPr>
            <a:spLocks noGrp="1"/>
          </p:cNvSpPr>
          <p:nvPr>
            <p:ph type="title"/>
          </p:nvPr>
        </p:nvSpPr>
        <p:spPr>
          <a:xfrm>
            <a:off x="1143000" y="172394"/>
            <a:ext cx="9905999" cy="1360898"/>
          </a:xfrm>
        </p:spPr>
        <p:txBody>
          <a:bodyPr/>
          <a:lstStyle/>
          <a:p>
            <a:pPr algn="ctr"/>
            <a:r>
              <a:rPr lang="en-US" dirty="0"/>
              <a:t>Team Members Roles</a:t>
            </a:r>
          </a:p>
        </p:txBody>
      </p:sp>
      <p:pic>
        <p:nvPicPr>
          <p:cNvPr id="5" name="Content Placeholder 4">
            <a:extLst>
              <a:ext uri="{FF2B5EF4-FFF2-40B4-BE49-F238E27FC236}">
                <a16:creationId xmlns:a16="http://schemas.microsoft.com/office/drawing/2014/main" id="{C64A7478-76E1-818E-34C7-FE35F81E5A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24558" y="1533292"/>
            <a:ext cx="2675334" cy="3567112"/>
          </a:xfrm>
        </p:spPr>
      </p:pic>
      <p:pic>
        <p:nvPicPr>
          <p:cNvPr id="7" name="Picture 6">
            <a:extLst>
              <a:ext uri="{FF2B5EF4-FFF2-40B4-BE49-F238E27FC236}">
                <a16:creationId xmlns:a16="http://schemas.microsoft.com/office/drawing/2014/main" id="{27BC3367-3CFB-73AF-D792-F6F6C582A7A7}"/>
              </a:ext>
            </a:extLst>
          </p:cNvPr>
          <p:cNvPicPr>
            <a:picLocks noChangeAspect="1"/>
          </p:cNvPicPr>
          <p:nvPr/>
        </p:nvPicPr>
        <p:blipFill rotWithShape="1">
          <a:blip r:embed="rId3">
            <a:extLst>
              <a:ext uri="{28A0092B-C50C-407E-A947-70E740481C1C}">
                <a14:useLocalDpi xmlns:a14="http://schemas.microsoft.com/office/drawing/2010/main" val="0"/>
              </a:ext>
            </a:extLst>
          </a:blip>
          <a:srcRect r="8095"/>
          <a:stretch/>
        </p:blipFill>
        <p:spPr>
          <a:xfrm>
            <a:off x="8413213" y="1522025"/>
            <a:ext cx="3200882" cy="3566160"/>
          </a:xfrm>
          <a:prstGeom prst="rect">
            <a:avLst/>
          </a:prstGeom>
        </p:spPr>
      </p:pic>
      <p:sp>
        <p:nvSpPr>
          <p:cNvPr id="10" name="TextBox 9">
            <a:extLst>
              <a:ext uri="{FF2B5EF4-FFF2-40B4-BE49-F238E27FC236}">
                <a16:creationId xmlns:a16="http://schemas.microsoft.com/office/drawing/2014/main" id="{716C76CC-6930-BC7A-CC8E-9CF4B0622811}"/>
              </a:ext>
            </a:extLst>
          </p:cNvPr>
          <p:cNvSpPr txBox="1"/>
          <p:nvPr/>
        </p:nvSpPr>
        <p:spPr>
          <a:xfrm>
            <a:off x="1143000" y="5191125"/>
            <a:ext cx="2838450" cy="646331"/>
          </a:xfrm>
          <a:prstGeom prst="rect">
            <a:avLst/>
          </a:prstGeom>
          <a:noFill/>
        </p:spPr>
        <p:txBody>
          <a:bodyPr wrap="square" rtlCol="0">
            <a:spAutoFit/>
          </a:bodyPr>
          <a:lstStyle/>
          <a:p>
            <a:pPr algn="ctr"/>
            <a:r>
              <a:rPr lang="en-US" dirty="0"/>
              <a:t>Vidisha Vijay Sawant</a:t>
            </a:r>
          </a:p>
          <a:p>
            <a:pPr algn="ctr"/>
            <a:r>
              <a:rPr lang="en-US" dirty="0"/>
              <a:t>Developer</a:t>
            </a:r>
          </a:p>
        </p:txBody>
      </p:sp>
      <p:sp>
        <p:nvSpPr>
          <p:cNvPr id="11" name="TextBox 10">
            <a:extLst>
              <a:ext uri="{FF2B5EF4-FFF2-40B4-BE49-F238E27FC236}">
                <a16:creationId xmlns:a16="http://schemas.microsoft.com/office/drawing/2014/main" id="{6D38BB9D-39B4-0C3B-36DD-5FE6F01E1CB9}"/>
              </a:ext>
            </a:extLst>
          </p:cNvPr>
          <p:cNvSpPr txBox="1"/>
          <p:nvPr/>
        </p:nvSpPr>
        <p:spPr>
          <a:xfrm>
            <a:off x="4859119" y="5123939"/>
            <a:ext cx="2838450" cy="646331"/>
          </a:xfrm>
          <a:prstGeom prst="rect">
            <a:avLst/>
          </a:prstGeom>
          <a:noFill/>
        </p:spPr>
        <p:txBody>
          <a:bodyPr wrap="square" rtlCol="0">
            <a:spAutoFit/>
          </a:bodyPr>
          <a:lstStyle/>
          <a:p>
            <a:pPr algn="ctr"/>
            <a:r>
              <a:rPr lang="en-US" dirty="0" err="1"/>
              <a:t>Kshitij</a:t>
            </a:r>
            <a:r>
              <a:rPr lang="en-US" dirty="0"/>
              <a:t> Sharma</a:t>
            </a:r>
          </a:p>
          <a:p>
            <a:pPr algn="ctr"/>
            <a:r>
              <a:rPr lang="en-US" dirty="0"/>
              <a:t>Developer</a:t>
            </a:r>
          </a:p>
        </p:txBody>
      </p:sp>
      <p:sp>
        <p:nvSpPr>
          <p:cNvPr id="12" name="TextBox 11">
            <a:extLst>
              <a:ext uri="{FF2B5EF4-FFF2-40B4-BE49-F238E27FC236}">
                <a16:creationId xmlns:a16="http://schemas.microsoft.com/office/drawing/2014/main" id="{A0F869F0-7B4B-4AC5-09FA-9624541D9B38}"/>
              </a:ext>
            </a:extLst>
          </p:cNvPr>
          <p:cNvSpPr txBox="1"/>
          <p:nvPr/>
        </p:nvSpPr>
        <p:spPr>
          <a:xfrm>
            <a:off x="8490758" y="5191125"/>
            <a:ext cx="2838450" cy="646331"/>
          </a:xfrm>
          <a:prstGeom prst="rect">
            <a:avLst/>
          </a:prstGeom>
          <a:noFill/>
        </p:spPr>
        <p:txBody>
          <a:bodyPr wrap="square" rtlCol="0">
            <a:spAutoFit/>
          </a:bodyPr>
          <a:lstStyle/>
          <a:p>
            <a:pPr algn="ctr"/>
            <a:r>
              <a:rPr lang="en-US" dirty="0" err="1"/>
              <a:t>Femina</a:t>
            </a:r>
            <a:r>
              <a:rPr lang="en-US" dirty="0"/>
              <a:t> </a:t>
            </a:r>
            <a:r>
              <a:rPr lang="en-US" dirty="0" err="1"/>
              <a:t>Baldha</a:t>
            </a:r>
            <a:endParaRPr lang="en-US" dirty="0"/>
          </a:p>
          <a:p>
            <a:pPr algn="ctr"/>
            <a:r>
              <a:rPr lang="en-US" dirty="0"/>
              <a:t>Developer</a:t>
            </a:r>
          </a:p>
        </p:txBody>
      </p:sp>
      <p:pic>
        <p:nvPicPr>
          <p:cNvPr id="3" name="Picture 2" descr="A person standing next to a tree&#10;&#10;Description automatically generated">
            <a:extLst>
              <a:ext uri="{FF2B5EF4-FFF2-40B4-BE49-F238E27FC236}">
                <a16:creationId xmlns:a16="http://schemas.microsoft.com/office/drawing/2014/main" id="{B2F9B8EE-8069-8FFF-47F5-0BF50C361128}"/>
              </a:ext>
            </a:extLst>
          </p:cNvPr>
          <p:cNvPicPr>
            <a:picLocks noChangeAspect="1"/>
          </p:cNvPicPr>
          <p:nvPr/>
        </p:nvPicPr>
        <p:blipFill rotWithShape="1">
          <a:blip r:embed="rId4">
            <a:extLst>
              <a:ext uri="{28A0092B-C50C-407E-A947-70E740481C1C}">
                <a14:useLocalDpi xmlns:a14="http://schemas.microsoft.com/office/drawing/2010/main" val="0"/>
              </a:ext>
            </a:extLst>
          </a:blip>
          <a:srcRect l="23775" t="37447" r="6275"/>
          <a:stretch/>
        </p:blipFill>
        <p:spPr>
          <a:xfrm>
            <a:off x="4600541" y="1522025"/>
            <a:ext cx="2990915" cy="3566160"/>
          </a:xfrm>
          <a:prstGeom prst="rect">
            <a:avLst/>
          </a:prstGeom>
        </p:spPr>
      </p:pic>
    </p:spTree>
    <p:extLst>
      <p:ext uri="{BB962C8B-B14F-4D97-AF65-F5344CB8AC3E}">
        <p14:creationId xmlns:p14="http://schemas.microsoft.com/office/powerpoint/2010/main" val="348628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Freeform: Shape 74">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77" name="Straight Connector 76">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9" name="Rectangle 78">
            <a:extLst>
              <a:ext uri="{FF2B5EF4-FFF2-40B4-BE49-F238E27FC236}">
                <a16:creationId xmlns:a16="http://schemas.microsoft.com/office/drawing/2014/main" id="{FE74E104-78A8-4DFA-9782-03C75DE1B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1747BCEA-D77E-4BD6-8954-C64996AB7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82">
            <a:extLst>
              <a:ext uri="{FF2B5EF4-FFF2-40B4-BE49-F238E27FC236}">
                <a16:creationId xmlns:a16="http://schemas.microsoft.com/office/drawing/2014/main" id="{76D563F6-B8F0-406F-A032-1E478CA25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34482" y="-2"/>
            <a:ext cx="9957519" cy="6858002"/>
          </a:xfrm>
          <a:custGeom>
            <a:avLst/>
            <a:gdLst>
              <a:gd name="connsiteX0" fmla="*/ 6878624 w 9957519"/>
              <a:gd name="connsiteY0" fmla="*/ 0 h 6858000"/>
              <a:gd name="connsiteX1" fmla="*/ 9957519 w 9957519"/>
              <a:gd name="connsiteY1" fmla="*/ 0 h 6858000"/>
              <a:gd name="connsiteX2" fmla="*/ 9957519 w 9957519"/>
              <a:gd name="connsiteY2" fmla="*/ 1557082 h 6858000"/>
              <a:gd name="connsiteX3" fmla="*/ 9957518 w 9957519"/>
              <a:gd name="connsiteY3" fmla="*/ 1557083 h 6858000"/>
              <a:gd name="connsiteX4" fmla="*/ 9957518 w 9957519"/>
              <a:gd name="connsiteY4" fmla="*/ 6858000 h 6858000"/>
              <a:gd name="connsiteX5" fmla="*/ 8318421 w 9957519"/>
              <a:gd name="connsiteY5" fmla="*/ 6858000 h 6858000"/>
              <a:gd name="connsiteX6" fmla="*/ 6213394 w 9957519"/>
              <a:gd name="connsiteY6" fmla="*/ 6858000 h 6858000"/>
              <a:gd name="connsiteX7" fmla="*/ 5311608 w 9957519"/>
              <a:gd name="connsiteY7" fmla="*/ 6858000 h 6858000"/>
              <a:gd name="connsiteX8" fmla="*/ 4574297 w 9957519"/>
              <a:gd name="connsiteY8" fmla="*/ 6858000 h 6858000"/>
              <a:gd name="connsiteX9" fmla="*/ 868032 w 9957519"/>
              <a:gd name="connsiteY9" fmla="*/ 6858000 h 6858000"/>
              <a:gd name="connsiteX10" fmla="*/ 0 w 9957519"/>
              <a:gd name="connsiteY10" fmla="*/ 0 h 6858000"/>
              <a:gd name="connsiteX11" fmla="*/ 6878624 w 9957519"/>
              <a:gd name="connsiteY11" fmla="*/ 0 h 6858000"/>
              <a:gd name="connsiteX12" fmla="*/ 0 w 9957519"/>
              <a:gd name="connsiteY12"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7519" h="6858000">
                <a:moveTo>
                  <a:pt x="6878624" y="0"/>
                </a:moveTo>
                <a:lnTo>
                  <a:pt x="9957519" y="0"/>
                </a:lnTo>
                <a:lnTo>
                  <a:pt x="9957519" y="1557082"/>
                </a:lnTo>
                <a:lnTo>
                  <a:pt x="9957518" y="1557083"/>
                </a:lnTo>
                <a:lnTo>
                  <a:pt x="9957518" y="6858000"/>
                </a:lnTo>
                <a:lnTo>
                  <a:pt x="8318421" y="6858000"/>
                </a:lnTo>
                <a:lnTo>
                  <a:pt x="6213394" y="6858000"/>
                </a:lnTo>
                <a:lnTo>
                  <a:pt x="5311608" y="6858000"/>
                </a:lnTo>
                <a:lnTo>
                  <a:pt x="4574297" y="6858000"/>
                </a:lnTo>
                <a:lnTo>
                  <a:pt x="868032" y="6858000"/>
                </a:lnTo>
                <a:close/>
                <a:moveTo>
                  <a:pt x="0" y="0"/>
                </a:moveTo>
                <a:lnTo>
                  <a:pt x="6878624" y="0"/>
                </a:lnTo>
                <a:lnTo>
                  <a:pt x="0" y="1"/>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49736B0-FDFC-F297-8E41-8CB5C931F8E2}"/>
              </a:ext>
            </a:extLst>
          </p:cNvPr>
          <p:cNvSpPr>
            <a:spLocks noGrp="1"/>
          </p:cNvSpPr>
          <p:nvPr>
            <p:ph type="title"/>
          </p:nvPr>
        </p:nvSpPr>
        <p:spPr>
          <a:xfrm>
            <a:off x="1143000" y="1181098"/>
            <a:ext cx="4953000" cy="2713170"/>
          </a:xfrm>
        </p:spPr>
        <p:txBody>
          <a:bodyPr vert="horz" lIns="91440" tIns="45720" rIns="91440" bIns="45720" rtlCol="0" anchor="t">
            <a:normAutofit/>
          </a:bodyPr>
          <a:lstStyle/>
          <a:p>
            <a:r>
              <a:rPr lang="en-US" sz="4800" cap="all" spc="300"/>
              <a:t>Problem statement</a:t>
            </a:r>
          </a:p>
        </p:txBody>
      </p:sp>
      <p:pic>
        <p:nvPicPr>
          <p:cNvPr id="4" name="Picture 3" descr="A picture containing accessory&#10;&#10;Description automatically generated">
            <a:extLst>
              <a:ext uri="{FF2B5EF4-FFF2-40B4-BE49-F238E27FC236}">
                <a16:creationId xmlns:a16="http://schemas.microsoft.com/office/drawing/2014/main" id="{0512C8A9-E91C-A713-4B35-85E5EF66A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4357" y="2118980"/>
            <a:ext cx="4405645" cy="4405645"/>
          </a:xfrm>
          <a:prstGeom prst="rect">
            <a:avLst/>
          </a:prstGeom>
        </p:spPr>
      </p:pic>
    </p:spTree>
    <p:extLst>
      <p:ext uri="{BB962C8B-B14F-4D97-AF65-F5344CB8AC3E}">
        <p14:creationId xmlns:p14="http://schemas.microsoft.com/office/powerpoint/2010/main" val="4036273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9B27-4DA7-FE2C-404A-B67176023E4C}"/>
              </a:ext>
            </a:extLst>
          </p:cNvPr>
          <p:cNvSpPr>
            <a:spLocks noGrp="1"/>
          </p:cNvSpPr>
          <p:nvPr>
            <p:ph type="title"/>
          </p:nvPr>
        </p:nvSpPr>
        <p:spPr>
          <a:xfrm>
            <a:off x="1142999" y="434396"/>
            <a:ext cx="9905999" cy="1360898"/>
          </a:xfrm>
        </p:spPr>
        <p:txBody>
          <a:bodyPr/>
          <a:lstStyle/>
          <a:p>
            <a:pPr algn="ctr"/>
            <a:r>
              <a:rPr lang="en-US" dirty="0"/>
              <a:t>Problem Statement</a:t>
            </a:r>
          </a:p>
        </p:txBody>
      </p:sp>
      <p:sp>
        <p:nvSpPr>
          <p:cNvPr id="3" name="Content Placeholder 2">
            <a:extLst>
              <a:ext uri="{FF2B5EF4-FFF2-40B4-BE49-F238E27FC236}">
                <a16:creationId xmlns:a16="http://schemas.microsoft.com/office/drawing/2014/main" id="{F835679B-F4E7-B888-FB97-59950920D0FF}"/>
              </a:ext>
            </a:extLst>
          </p:cNvPr>
          <p:cNvSpPr>
            <a:spLocks noGrp="1"/>
          </p:cNvSpPr>
          <p:nvPr>
            <p:ph idx="1"/>
          </p:nvPr>
        </p:nvSpPr>
        <p:spPr>
          <a:xfrm>
            <a:off x="1142999" y="1795293"/>
            <a:ext cx="10016413" cy="4017677"/>
          </a:xfrm>
        </p:spPr>
        <p:txBody>
          <a:bodyPr>
            <a:normAutofit fontScale="92500" lnSpcReduction="10000"/>
          </a:bodyPr>
          <a:lstStyle/>
          <a:p>
            <a:pPr marL="0" indent="0">
              <a:buNone/>
            </a:pPr>
            <a:r>
              <a:rPr lang="en-US" dirty="0"/>
              <a:t>Home services are an age-old concept. The “old way” of availing local home services was for servicemen (“handymen”) to market themselves through word of mouth, and then to use listing services such as Yelp. Local home services are inherently disorganized, with individuals usually running business operations. Services range from carpentry, plumbing, beauty, laundry, and so on. Think of anything you need in your home, that can’t be solved by buying a product. That is likely going to be solved by home services.</a:t>
            </a:r>
          </a:p>
          <a:p>
            <a:pPr marL="0" indent="0">
              <a:buNone/>
            </a:pPr>
            <a:r>
              <a:rPr lang="en-US" dirty="0"/>
              <a:t>The trouble is, home services are not a commodity.</a:t>
            </a:r>
          </a:p>
          <a:p>
            <a:pPr marL="0" indent="0">
              <a:buNone/>
            </a:pPr>
            <a:r>
              <a:rPr lang="en-US" dirty="0"/>
              <a:t>The core reason why people continued to rely on word of mouth after bad experiences, was because it was impossible to tell what you were getting into, even for something as “basic” as plumbing. How do you know the carpenter is good, or the plumber will do a good job? Sure, the industry is ripe for disruption, but how would it get disrupted?</a:t>
            </a:r>
          </a:p>
        </p:txBody>
      </p:sp>
    </p:spTree>
    <p:extLst>
      <p:ext uri="{BB962C8B-B14F-4D97-AF65-F5344CB8AC3E}">
        <p14:creationId xmlns:p14="http://schemas.microsoft.com/office/powerpoint/2010/main" val="3437070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Freeform: Shape 8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90" name="Straight Connector 89">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2" name="Rectangle 91">
            <a:extLst>
              <a:ext uri="{FF2B5EF4-FFF2-40B4-BE49-F238E27FC236}">
                <a16:creationId xmlns:a16="http://schemas.microsoft.com/office/drawing/2014/main" id="{FE74E104-78A8-4DFA-9782-03C75DE1B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Shape 93">
            <a:extLst>
              <a:ext uri="{FF2B5EF4-FFF2-40B4-BE49-F238E27FC236}">
                <a16:creationId xmlns:a16="http://schemas.microsoft.com/office/drawing/2014/main" id="{1747BCEA-D77E-4BD6-8954-C64996AB7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6" name="Freeform: Shape 95">
            <a:extLst>
              <a:ext uri="{FF2B5EF4-FFF2-40B4-BE49-F238E27FC236}">
                <a16:creationId xmlns:a16="http://schemas.microsoft.com/office/drawing/2014/main" id="{76D563F6-B8F0-406F-A032-1E478CA25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34482" y="-2"/>
            <a:ext cx="9957519" cy="6858002"/>
          </a:xfrm>
          <a:custGeom>
            <a:avLst/>
            <a:gdLst>
              <a:gd name="connsiteX0" fmla="*/ 6878624 w 9957519"/>
              <a:gd name="connsiteY0" fmla="*/ 0 h 6858000"/>
              <a:gd name="connsiteX1" fmla="*/ 9957519 w 9957519"/>
              <a:gd name="connsiteY1" fmla="*/ 0 h 6858000"/>
              <a:gd name="connsiteX2" fmla="*/ 9957519 w 9957519"/>
              <a:gd name="connsiteY2" fmla="*/ 1557082 h 6858000"/>
              <a:gd name="connsiteX3" fmla="*/ 9957518 w 9957519"/>
              <a:gd name="connsiteY3" fmla="*/ 1557083 h 6858000"/>
              <a:gd name="connsiteX4" fmla="*/ 9957518 w 9957519"/>
              <a:gd name="connsiteY4" fmla="*/ 6858000 h 6858000"/>
              <a:gd name="connsiteX5" fmla="*/ 8318421 w 9957519"/>
              <a:gd name="connsiteY5" fmla="*/ 6858000 h 6858000"/>
              <a:gd name="connsiteX6" fmla="*/ 6213394 w 9957519"/>
              <a:gd name="connsiteY6" fmla="*/ 6858000 h 6858000"/>
              <a:gd name="connsiteX7" fmla="*/ 5311608 w 9957519"/>
              <a:gd name="connsiteY7" fmla="*/ 6858000 h 6858000"/>
              <a:gd name="connsiteX8" fmla="*/ 4574297 w 9957519"/>
              <a:gd name="connsiteY8" fmla="*/ 6858000 h 6858000"/>
              <a:gd name="connsiteX9" fmla="*/ 868032 w 9957519"/>
              <a:gd name="connsiteY9" fmla="*/ 6858000 h 6858000"/>
              <a:gd name="connsiteX10" fmla="*/ 0 w 9957519"/>
              <a:gd name="connsiteY10" fmla="*/ 0 h 6858000"/>
              <a:gd name="connsiteX11" fmla="*/ 6878624 w 9957519"/>
              <a:gd name="connsiteY11" fmla="*/ 0 h 6858000"/>
              <a:gd name="connsiteX12" fmla="*/ 0 w 9957519"/>
              <a:gd name="connsiteY12"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7519" h="6858000">
                <a:moveTo>
                  <a:pt x="6878624" y="0"/>
                </a:moveTo>
                <a:lnTo>
                  <a:pt x="9957519" y="0"/>
                </a:lnTo>
                <a:lnTo>
                  <a:pt x="9957519" y="1557082"/>
                </a:lnTo>
                <a:lnTo>
                  <a:pt x="9957518" y="1557083"/>
                </a:lnTo>
                <a:lnTo>
                  <a:pt x="9957518" y="6858000"/>
                </a:lnTo>
                <a:lnTo>
                  <a:pt x="8318421" y="6858000"/>
                </a:lnTo>
                <a:lnTo>
                  <a:pt x="6213394" y="6858000"/>
                </a:lnTo>
                <a:lnTo>
                  <a:pt x="5311608" y="6858000"/>
                </a:lnTo>
                <a:lnTo>
                  <a:pt x="4574297" y="6858000"/>
                </a:lnTo>
                <a:lnTo>
                  <a:pt x="868032" y="6858000"/>
                </a:lnTo>
                <a:close/>
                <a:moveTo>
                  <a:pt x="0" y="0"/>
                </a:moveTo>
                <a:lnTo>
                  <a:pt x="6878624" y="0"/>
                </a:lnTo>
                <a:lnTo>
                  <a:pt x="0" y="1"/>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49736B0-FDFC-F297-8E41-8CB5C931F8E2}"/>
              </a:ext>
            </a:extLst>
          </p:cNvPr>
          <p:cNvSpPr>
            <a:spLocks noGrp="1"/>
          </p:cNvSpPr>
          <p:nvPr>
            <p:ph type="title"/>
          </p:nvPr>
        </p:nvSpPr>
        <p:spPr>
          <a:xfrm>
            <a:off x="1143000" y="1181098"/>
            <a:ext cx="4953000" cy="2713170"/>
          </a:xfrm>
        </p:spPr>
        <p:txBody>
          <a:bodyPr vert="horz" lIns="91440" tIns="45720" rIns="91440" bIns="45720" rtlCol="0" anchor="t">
            <a:normAutofit/>
          </a:bodyPr>
          <a:lstStyle/>
          <a:p>
            <a:r>
              <a:rPr lang="en-US" sz="4800" cap="all" spc="300" dirty="0"/>
              <a:t>project</a:t>
            </a:r>
            <a:br>
              <a:rPr lang="en-US" sz="4800" cap="all" spc="300" dirty="0"/>
            </a:br>
            <a:r>
              <a:rPr lang="en-US" sz="4800" cap="all" spc="300" dirty="0"/>
              <a:t>Description</a:t>
            </a:r>
          </a:p>
        </p:txBody>
      </p:sp>
      <p:pic>
        <p:nvPicPr>
          <p:cNvPr id="5" name="Picture 4" descr="Icon&#10;&#10;Description automatically generated">
            <a:extLst>
              <a:ext uri="{FF2B5EF4-FFF2-40B4-BE49-F238E27FC236}">
                <a16:creationId xmlns:a16="http://schemas.microsoft.com/office/drawing/2014/main" id="{47442848-AB76-C9C7-39C3-6793E6DD1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3301" y="2286000"/>
            <a:ext cx="4429116" cy="4429116"/>
          </a:xfrm>
          <a:prstGeom prst="rect">
            <a:avLst/>
          </a:prstGeom>
        </p:spPr>
      </p:pic>
    </p:spTree>
    <p:extLst>
      <p:ext uri="{BB962C8B-B14F-4D97-AF65-F5344CB8AC3E}">
        <p14:creationId xmlns:p14="http://schemas.microsoft.com/office/powerpoint/2010/main" val="1734507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D317C-10F3-1673-0D44-0EECB6FCF8FE}"/>
              </a:ext>
            </a:extLst>
          </p:cNvPr>
          <p:cNvSpPr>
            <a:spLocks noGrp="1"/>
          </p:cNvSpPr>
          <p:nvPr>
            <p:ph type="title"/>
          </p:nvPr>
        </p:nvSpPr>
        <p:spPr>
          <a:xfrm>
            <a:off x="1143000" y="611677"/>
            <a:ext cx="9905999" cy="1360898"/>
          </a:xfrm>
        </p:spPr>
        <p:txBody>
          <a:bodyPr/>
          <a:lstStyle/>
          <a:p>
            <a:pPr algn="ctr"/>
            <a:r>
              <a:rPr lang="en-US" dirty="0"/>
              <a:t>Project Description</a:t>
            </a:r>
          </a:p>
        </p:txBody>
      </p:sp>
      <p:sp>
        <p:nvSpPr>
          <p:cNvPr id="3" name="Content Placeholder 2">
            <a:extLst>
              <a:ext uri="{FF2B5EF4-FFF2-40B4-BE49-F238E27FC236}">
                <a16:creationId xmlns:a16="http://schemas.microsoft.com/office/drawing/2014/main" id="{3F54A11A-9DFE-11EA-C1EF-928408384D86}"/>
              </a:ext>
            </a:extLst>
          </p:cNvPr>
          <p:cNvSpPr>
            <a:spLocks noGrp="1"/>
          </p:cNvSpPr>
          <p:nvPr>
            <p:ph idx="1"/>
          </p:nvPr>
        </p:nvSpPr>
        <p:spPr>
          <a:xfrm>
            <a:off x="1143000" y="2108091"/>
            <a:ext cx="9905999" cy="3567118"/>
          </a:xfrm>
        </p:spPr>
        <p:txBody>
          <a:bodyPr>
            <a:noAutofit/>
          </a:bodyPr>
          <a:lstStyle/>
          <a:p>
            <a:pPr marL="0" indent="0">
              <a:buNone/>
            </a:pPr>
            <a:r>
              <a:rPr lang="en-US" sz="2400" dirty="0"/>
              <a:t>The “</a:t>
            </a:r>
            <a:r>
              <a:rPr lang="en-US" sz="2400" dirty="0" err="1"/>
              <a:t>EasyWay</a:t>
            </a:r>
            <a:r>
              <a:rPr lang="en-US" sz="2400" dirty="0"/>
              <a:t>" web application aims to aggregate utility services such as beauty, electrical maintenance, home cleaning, pest control, etc. The application would enable the end-user to select their preferred service, book an appointment at a convenient time, pay the resultant charge and give feedback. The application aims to be a one-stop shop that caters to all the utility needs of the end user. Our product promises easy booking and cancellation without extra changes and you can maintain your booked services in one place easily.</a:t>
            </a:r>
          </a:p>
        </p:txBody>
      </p:sp>
    </p:spTree>
    <p:extLst>
      <p:ext uri="{BB962C8B-B14F-4D97-AF65-F5344CB8AC3E}">
        <p14:creationId xmlns:p14="http://schemas.microsoft.com/office/powerpoint/2010/main" val="615301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B20E7A4-EC2C-47C8-BE55-65771E3F2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CF23DDA-0D09-4FE5-AE88-EBBE5E024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0E56858-26ED-5EF9-04DC-C869B7CEEE5A}"/>
              </a:ext>
            </a:extLst>
          </p:cNvPr>
          <p:cNvSpPr>
            <a:spLocks noGrp="1"/>
          </p:cNvSpPr>
          <p:nvPr>
            <p:ph type="title"/>
          </p:nvPr>
        </p:nvSpPr>
        <p:spPr>
          <a:xfrm>
            <a:off x="1143001" y="1181100"/>
            <a:ext cx="3894412" cy="1916773"/>
          </a:xfrm>
        </p:spPr>
        <p:txBody>
          <a:bodyPr anchor="t">
            <a:normAutofit/>
          </a:bodyPr>
          <a:lstStyle/>
          <a:p>
            <a:r>
              <a:rPr lang="en-US" dirty="0"/>
              <a:t>Personas:</a:t>
            </a:r>
            <a:br>
              <a:rPr lang="en-US" dirty="0"/>
            </a:br>
            <a:r>
              <a:rPr lang="en-US" dirty="0"/>
              <a:t>Sandeep</a:t>
            </a:r>
          </a:p>
        </p:txBody>
      </p:sp>
      <p:pic>
        <p:nvPicPr>
          <p:cNvPr id="5" name="Content Placeholder 4" descr="A person smiling with his hand on his head&#10;&#10;Description automatically generated with medium confidence">
            <a:extLst>
              <a:ext uri="{FF2B5EF4-FFF2-40B4-BE49-F238E27FC236}">
                <a16:creationId xmlns:a16="http://schemas.microsoft.com/office/drawing/2014/main" id="{D0629EC9-97A6-0C1C-2472-38B9AC947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4402" y="514053"/>
            <a:ext cx="2914947" cy="2914947"/>
          </a:xfrm>
          <a:prstGeom prst="rect">
            <a:avLst/>
          </a:prstGeom>
        </p:spPr>
      </p:pic>
      <p:sp>
        <p:nvSpPr>
          <p:cNvPr id="33" name="Content Placeholder 8">
            <a:extLst>
              <a:ext uri="{FF2B5EF4-FFF2-40B4-BE49-F238E27FC236}">
                <a16:creationId xmlns:a16="http://schemas.microsoft.com/office/drawing/2014/main" id="{FB3A9CC6-F297-2F95-62A3-1C4BCF3119BA}"/>
              </a:ext>
            </a:extLst>
          </p:cNvPr>
          <p:cNvSpPr>
            <a:spLocks noGrp="1"/>
          </p:cNvSpPr>
          <p:nvPr>
            <p:ph idx="1"/>
          </p:nvPr>
        </p:nvSpPr>
        <p:spPr>
          <a:xfrm>
            <a:off x="5453548" y="3362266"/>
            <a:ext cx="5595452" cy="2352733"/>
          </a:xfrm>
        </p:spPr>
        <p:txBody>
          <a:bodyPr anchor="b">
            <a:normAutofit/>
          </a:bodyPr>
          <a:lstStyle/>
          <a:p>
            <a:pPr marL="0" indent="0" algn="ctr">
              <a:buNone/>
            </a:pPr>
            <a:r>
              <a:rPr lang="en-US" dirty="0"/>
              <a:t>He is 23 years old. Unmarried, very energetic and a sportsperson. Loves to spend half of his day thinking on body grooming and various fitness ideas. He is very conscious about his looks and body.</a:t>
            </a:r>
          </a:p>
        </p:txBody>
      </p:sp>
      <p:cxnSp>
        <p:nvCxnSpPr>
          <p:cNvPr id="43" name="Straight Connector 42">
            <a:extLst>
              <a:ext uri="{FF2B5EF4-FFF2-40B4-BE49-F238E27FC236}">
                <a16:creationId xmlns:a16="http://schemas.microsoft.com/office/drawing/2014/main" id="{1766FD2F-248A-4AA1-8078-E26D6E690B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066335"/>
      </p:ext>
    </p:extLst>
  </p:cSld>
  <p:clrMapOvr>
    <a:masterClrMapping/>
  </p:clrMapOvr>
</p:sld>
</file>

<file path=ppt/theme/theme1.xml><?xml version="1.0" encoding="utf-8"?>
<a:theme xmlns:a="http://schemas.openxmlformats.org/drawingml/2006/main" name="RegattaVTI">
  <a:themeElements>
    <a:clrScheme name="AnalogousFromRegularSeed_2SEEDS">
      <a:dk1>
        <a:srgbClr val="000000"/>
      </a:dk1>
      <a:lt1>
        <a:srgbClr val="FFFFFF"/>
      </a:lt1>
      <a:dk2>
        <a:srgbClr val="1B2C30"/>
      </a:dk2>
      <a:lt2>
        <a:srgbClr val="F0F0F3"/>
      </a:lt2>
      <a:accent1>
        <a:srgbClr val="A7A537"/>
      </a:accent1>
      <a:accent2>
        <a:srgbClr val="C3904D"/>
      </a:accent2>
      <a:accent3>
        <a:srgbClr val="81AC43"/>
      </a:accent3>
      <a:accent4>
        <a:srgbClr val="3BB1A3"/>
      </a:accent4>
      <a:accent5>
        <a:srgbClr val="4DA1C3"/>
      </a:accent5>
      <a:accent6>
        <a:srgbClr val="3B5DB1"/>
      </a:accent6>
      <a:hlink>
        <a:srgbClr val="6869CC"/>
      </a:hlink>
      <a:folHlink>
        <a:srgbClr val="7F7F7F"/>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docProps/app.xml><?xml version="1.0" encoding="utf-8"?>
<Properties xmlns="http://schemas.openxmlformats.org/officeDocument/2006/extended-properties" xmlns:vt="http://schemas.openxmlformats.org/officeDocument/2006/docPropsVTypes">
  <TotalTime>2649</TotalTime>
  <Words>847</Words>
  <Application>Microsoft Office PowerPoint</Application>
  <PresentationFormat>Widescreen</PresentationFormat>
  <Paragraphs>62</Paragraphs>
  <Slides>20</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Walbaum Display</vt:lpstr>
      <vt:lpstr>RegattaVTI</vt:lpstr>
      <vt:lpstr>PowerPoint Presentation</vt:lpstr>
      <vt:lpstr>Agenda</vt:lpstr>
      <vt:lpstr>Team Members Roles</vt:lpstr>
      <vt:lpstr>Team Members Roles</vt:lpstr>
      <vt:lpstr>Problem statement</vt:lpstr>
      <vt:lpstr>Problem Statement</vt:lpstr>
      <vt:lpstr>project Description</vt:lpstr>
      <vt:lpstr>Project Description</vt:lpstr>
      <vt:lpstr>Personas: Sandeep</vt:lpstr>
      <vt:lpstr>Personas: Lily</vt:lpstr>
      <vt:lpstr>Personas: Amaela </vt:lpstr>
      <vt:lpstr>Team Working Agreement</vt:lpstr>
      <vt:lpstr>Project Schedule</vt:lpstr>
      <vt:lpstr>Retrospective</vt:lpstr>
      <vt:lpstr>What helped us move forward</vt:lpstr>
      <vt:lpstr>What held us back </vt:lpstr>
      <vt:lpstr>What should we do next </vt:lpstr>
      <vt:lpstr>How could we do things differently</vt:lpstr>
      <vt:lpstr>Wiki page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Sawant, Ms. Vidisha Vijay</dc:creator>
  <cp:lastModifiedBy>Sawant, Ms. Vidisha Vijay</cp:lastModifiedBy>
  <cp:revision>6</cp:revision>
  <dcterms:created xsi:type="dcterms:W3CDTF">2022-09-26T02:45:11Z</dcterms:created>
  <dcterms:modified xsi:type="dcterms:W3CDTF">2022-09-28T15:53:59Z</dcterms:modified>
</cp:coreProperties>
</file>